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340"/>
    <a:srgbClr val="F8F8EC"/>
    <a:srgbClr val="E3E6C0"/>
    <a:srgbClr val="B3BA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50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96E90-D834-4C2A-8265-07E9E4C46269}" type="datetimeFigureOut">
              <a:rPr lang="en-US" smtClean="0"/>
              <a:pPr/>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18B09-3135-43EC-8A43-9F443149F9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18B09-3135-43EC-8A43-9F443149F91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the discussion with the idea of a portal as a workspace where stakeholders from a wide range of interested parties can explore ethnobiological material</a:t>
            </a:r>
          </a:p>
          <a:p>
            <a:endParaRPr lang="en-US" dirty="0"/>
          </a:p>
          <a:p>
            <a:pPr marL="228600" indent="-228600">
              <a:buAutoNum type="arabicPeriod"/>
            </a:pPr>
            <a:r>
              <a:rPr lang="en-US" dirty="0" smtClean="0"/>
              <a:t>Scholars interested in MANAGING their own datasets.  DEMCA can serve as a research tool for collaborative work.</a:t>
            </a:r>
          </a:p>
          <a:p>
            <a:pPr marL="228600" indent="-228600">
              <a:buAutoNum type="arabicPeriod"/>
            </a:pPr>
            <a:r>
              <a:rPr lang="en-US" dirty="0" smtClean="0"/>
              <a:t>Communities interested in creating their own resources (access can be controlled to particular types of knowledge)</a:t>
            </a:r>
          </a:p>
          <a:p>
            <a:pPr marL="228600" indent="-228600">
              <a:buAutoNum type="arabicPeriod"/>
            </a:pPr>
            <a:r>
              <a:rPr lang="en-US" dirty="0" smtClean="0"/>
              <a:t>The general public interested in seeing and hearing native speaker discussion of their immediate natural history environment</a:t>
            </a:r>
          </a:p>
          <a:p>
            <a:pPr marL="228600" indent="-228600">
              <a:buAutoNum type="arabicPeriod"/>
            </a:pPr>
            <a:endParaRPr lang="en-US" dirty="0"/>
          </a:p>
          <a:p>
            <a:pPr marL="228600" indent="-228600"/>
            <a:r>
              <a:rPr lang="en-US" dirty="0" smtClean="0"/>
              <a:t>Note that the focus of DEMCA is on COMPARATIVE work on linguistic/cultural and functional (plant use) commonalities across societies and cultures</a:t>
            </a:r>
            <a:endParaRPr lang="en-US" dirty="0"/>
          </a:p>
        </p:txBody>
      </p:sp>
      <p:sp>
        <p:nvSpPr>
          <p:cNvPr id="4" name="Slide Number Placeholder 3"/>
          <p:cNvSpPr>
            <a:spLocks noGrp="1"/>
          </p:cNvSpPr>
          <p:nvPr>
            <p:ph type="sldNum" sz="quarter" idx="10"/>
          </p:nvPr>
        </p:nvSpPr>
        <p:spPr/>
        <p:txBody>
          <a:bodyPr/>
          <a:lstStyle/>
          <a:p>
            <a:fld id="{7A418B09-3135-43EC-8A43-9F443149F91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Premise</a:t>
            </a:r>
            <a:r>
              <a:rPr lang="en-US" baseline="0" dirty="0" smtClean="0"/>
              <a:t>: Given </a:t>
            </a:r>
            <a:r>
              <a:rPr lang="en-US" baseline="0" dirty="0" smtClean="0"/>
              <a:t>sensitivity </a:t>
            </a:r>
            <a:r>
              <a:rPr lang="en-US" baseline="0" dirty="0" smtClean="0"/>
              <a:t>to change, </a:t>
            </a:r>
            <a:r>
              <a:rPr lang="en-US" baseline="0" dirty="0" smtClean="0"/>
              <a:t>nomenclature</a:t>
            </a:r>
            <a:r>
              <a:rPr lang="en-US" baseline="0" dirty="0" smtClean="0"/>
              <a:t>, classification, and use of local flora and fauna provides a particularly useful tool for documenting</a:t>
            </a:r>
          </a:p>
          <a:p>
            <a:endParaRPr lang="en-US" baseline="0" dirty="0" smtClean="0"/>
          </a:p>
          <a:p>
            <a:r>
              <a:rPr lang="en-US" baseline="0" dirty="0" smtClean="0"/>
              <a:t>The ecologies of ancestral homelands </a:t>
            </a:r>
            <a:r>
              <a:rPr lang="en-US" dirty="0" smtClean="0"/>
              <a:t>: Cognates and r</a:t>
            </a:r>
            <a:r>
              <a:rPr lang="en-US" baseline="0" dirty="0" smtClean="0"/>
              <a:t>econstructed terms</a:t>
            </a:r>
            <a:endParaRPr lang="en-US" baseline="0" dirty="0" smtClean="0"/>
          </a:p>
          <a:p>
            <a:endParaRPr lang="en-US" baseline="0" dirty="0" smtClean="0"/>
          </a:p>
          <a:p>
            <a:r>
              <a:rPr lang="en-US" baseline="0" dirty="0" smtClean="0"/>
              <a:t>Patterns of migration and </a:t>
            </a:r>
            <a:r>
              <a:rPr lang="en-US" baseline="0" dirty="0" smtClean="0"/>
              <a:t>contact</a:t>
            </a:r>
            <a:r>
              <a:rPr lang="en-US" dirty="0" smtClean="0"/>
              <a:t>: Loans and calques (loan translations)</a:t>
            </a:r>
            <a:endParaRPr lang="en-US" baseline="0" dirty="0" smtClean="0"/>
          </a:p>
          <a:p>
            <a:endParaRPr lang="en-US" baseline="0" dirty="0" smtClean="0"/>
          </a:p>
          <a:p>
            <a:endParaRPr lang="en-US" baseline="0" dirty="0" smtClean="0"/>
          </a:p>
          <a:p>
            <a:r>
              <a:rPr lang="en-US" baseline="0" dirty="0" smtClean="0"/>
              <a:t>Goals:  This project will develop a standard (compatible with other standards) to mark up this data so that the efforts of researchers will be in a common format.</a:t>
            </a:r>
          </a:p>
          <a:p>
            <a:endParaRPr lang="en-US" baseline="0" dirty="0" smtClean="0"/>
          </a:p>
          <a:p>
            <a:endParaRPr lang="en-US" baseline="0" dirty="0" smtClean="0"/>
          </a:p>
          <a:p>
            <a:r>
              <a:rPr lang="en-US" baseline="0" dirty="0" smtClean="0"/>
              <a:t>A portal is needed facilitate discoverability and MOST IMPORTANTLY annotation (annotation because the relations are no always clear-cut)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F077CC-118A-46B2-B4C5-540FC1D284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Standards: Even such a simple question such as “What is the vernacular language?” can be challenging. DEMCA, as will be shown, uses </a:t>
            </a:r>
            <a:r>
              <a:rPr lang="en-US" dirty="0" err="1" smtClean="0"/>
              <a:t>Glottocode</a:t>
            </a:r>
            <a:r>
              <a:rPr lang="en-US" dirty="0" smtClean="0"/>
              <a:t> to identify languages and then Community and Speaker for fine-grained . More difficult standards are those in relationship to orthography. It may be that a researcher or native speaker does not properly understand the vernacular language phonology. Or use different graphemes (&lt;c&gt; or &lt;q&gt; or &lt;k&gt;</a:t>
            </a:r>
          </a:p>
          <a:p>
            <a:pPr marL="228600" indent="-228600">
              <a:buAutoNum type="arabicPeriod"/>
            </a:pPr>
            <a:r>
              <a:rPr lang="en-US" dirty="0" smtClean="0"/>
              <a:t>Treatment of data variation: Show examples of </a:t>
            </a:r>
            <a:r>
              <a:rPr lang="en-US" dirty="0" err="1" smtClean="0"/>
              <a:t>Melastomataceae</a:t>
            </a:r>
            <a:r>
              <a:rPr lang="en-US" dirty="0" smtClean="0"/>
              <a:t> from </a:t>
            </a:r>
            <a:r>
              <a:rPr lang="en-US" dirty="0" err="1" smtClean="0"/>
              <a:t>Zongozotla</a:t>
            </a:r>
            <a:r>
              <a:rPr lang="en-US" dirty="0" smtClean="0"/>
              <a:t> and the difficulties. This is what primary data looks like. What does this tell us about the distribution of knowledge and the solidity of Indigenous nomenclature and categorization?</a:t>
            </a:r>
          </a:p>
          <a:p>
            <a:pPr marL="228600" indent="-228600">
              <a:buAutoNum type="arabicPeriod"/>
            </a:pPr>
            <a:r>
              <a:rPr lang="en-US" dirty="0" smtClean="0"/>
              <a:t>Cognates and calques are problematic. Cf. ‘stink bugs’. Use the example of the begonia named </a:t>
            </a:r>
            <a:r>
              <a:rPr lang="en-US" dirty="0" err="1" smtClean="0"/>
              <a:t>Melastomataceae</a:t>
            </a:r>
            <a:endParaRPr lang="en-US" dirty="0" smtClean="0"/>
          </a:p>
          <a:p>
            <a:pPr marL="228600" indent="-228600">
              <a:buAutoNum type="arabicPeriod"/>
            </a:pPr>
            <a:r>
              <a:rPr lang="en-US" dirty="0" smtClean="0"/>
              <a:t>Necessity of an “annotation mode” and “verbatim” vs. “annotated” data</a:t>
            </a:r>
          </a:p>
          <a:p>
            <a:pPr marL="228600" indent="-228600">
              <a:buAutoNum type="arabicPeriod"/>
            </a:pPr>
            <a:r>
              <a:rPr lang="en-US" dirty="0" smtClean="0"/>
              <a:t>Interactive to promote commentaries and discussion.</a:t>
            </a:r>
            <a:endParaRPr lang="en-US" dirty="0"/>
          </a:p>
        </p:txBody>
      </p:sp>
      <p:sp>
        <p:nvSpPr>
          <p:cNvPr id="4" name="Slide Number Placeholder 3"/>
          <p:cNvSpPr>
            <a:spLocks noGrp="1"/>
          </p:cNvSpPr>
          <p:nvPr>
            <p:ph type="sldNum" sz="quarter" idx="10"/>
          </p:nvPr>
        </p:nvSpPr>
        <p:spPr/>
        <p:txBody>
          <a:bodyPr/>
          <a:lstStyle/>
          <a:p>
            <a:fld id="{7A418B09-3135-43EC-8A43-9F443149F91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reconstruction of terms (*proto-forms) and their referents can suggest the ecosystems inhabited by ancient peoples.  E.g., in “pine” reconstructions to the protolanguage spoken by ancestors of languages A, B, C, and D. Then the lands of the ancestors probably included pines.</a:t>
            </a:r>
            <a:r>
              <a:rPr lang="es-MX" dirty="0" smtClean="0"/>
              <a:t> </a:t>
            </a:r>
            <a:r>
              <a:rPr lang="es-MX" dirty="0" err="1" smtClean="0"/>
              <a:t>There</a:t>
            </a:r>
            <a:r>
              <a:rPr lang="es-MX" dirty="0" smtClean="0"/>
              <a:t> </a:t>
            </a:r>
            <a:r>
              <a:rPr lang="es-MX" dirty="0" err="1" smtClean="0"/>
              <a:t>is</a:t>
            </a:r>
            <a:r>
              <a:rPr lang="es-MX" dirty="0" smtClean="0"/>
              <a:t> </a:t>
            </a:r>
            <a:r>
              <a:rPr lang="es-MX" dirty="0" err="1" smtClean="0"/>
              <a:t>always</a:t>
            </a:r>
            <a:r>
              <a:rPr lang="es-MX" dirty="0" smtClean="0"/>
              <a:t> </a:t>
            </a:r>
            <a:r>
              <a:rPr lang="es-MX" dirty="0" err="1" smtClean="0"/>
              <a:t>the</a:t>
            </a:r>
            <a:r>
              <a:rPr lang="es-MX" dirty="0" smtClean="0"/>
              <a:t> </a:t>
            </a:r>
            <a:r>
              <a:rPr lang="es-MX" dirty="0" err="1" smtClean="0"/>
              <a:t>challenge</a:t>
            </a:r>
            <a:r>
              <a:rPr lang="es-MX" dirty="0" smtClean="0"/>
              <a:t> of </a:t>
            </a:r>
            <a:r>
              <a:rPr lang="es-MX" dirty="0" err="1" smtClean="0"/>
              <a:t>semantic</a:t>
            </a:r>
            <a:r>
              <a:rPr lang="es-MX" dirty="0" smtClean="0"/>
              <a:t> </a:t>
            </a:r>
            <a:r>
              <a:rPr lang="es-MX" dirty="0" err="1" smtClean="0"/>
              <a:t>shift</a:t>
            </a:r>
            <a:r>
              <a:rPr lang="es-MX" dirty="0" smtClean="0"/>
              <a:t> </a:t>
            </a:r>
            <a:r>
              <a:rPr lang="es-MX" dirty="0" err="1" smtClean="0"/>
              <a:t>but</a:t>
            </a:r>
            <a:r>
              <a:rPr lang="es-MX" dirty="0" smtClean="0"/>
              <a:t> </a:t>
            </a:r>
            <a:r>
              <a:rPr lang="es-MX" dirty="0" err="1" smtClean="0"/>
              <a:t>the</a:t>
            </a:r>
            <a:r>
              <a:rPr lang="es-MX" dirty="0" smtClean="0"/>
              <a:t> general </a:t>
            </a:r>
            <a:r>
              <a:rPr lang="es-MX" dirty="0" err="1" smtClean="0"/>
              <a:t>strategy</a:t>
            </a:r>
            <a:r>
              <a:rPr lang="es-MX" dirty="0" smtClean="0"/>
              <a:t> </a:t>
            </a:r>
            <a:r>
              <a:rPr lang="es-MX" dirty="0" err="1" smtClean="0"/>
              <a:t>is</a:t>
            </a:r>
            <a:r>
              <a:rPr lang="es-MX" dirty="0" smtClean="0"/>
              <a:t> </a:t>
            </a:r>
            <a:r>
              <a:rPr lang="es-MX" dirty="0" err="1" smtClean="0"/>
              <a:t>to</a:t>
            </a:r>
            <a:r>
              <a:rPr lang="es-MX" dirty="0" smtClean="0"/>
              <a:t> </a:t>
            </a:r>
            <a:r>
              <a:rPr lang="es-MX" dirty="0" err="1" smtClean="0"/>
              <a:t>find</a:t>
            </a:r>
            <a:r>
              <a:rPr lang="es-MX" dirty="0" smtClean="0"/>
              <a:t> </a:t>
            </a:r>
            <a:r>
              <a:rPr lang="es-MX" dirty="0" err="1" smtClean="0"/>
              <a:t>cognates</a:t>
            </a:r>
            <a:r>
              <a:rPr lang="es-MX" dirty="0" smtClean="0"/>
              <a:t> </a:t>
            </a:r>
            <a:r>
              <a:rPr lang="es-MX" dirty="0" err="1" smtClean="0"/>
              <a:t>with</a:t>
            </a:r>
            <a:r>
              <a:rPr lang="es-MX" dirty="0" smtClean="0"/>
              <a:t> similar referentes and </a:t>
            </a:r>
            <a:r>
              <a:rPr lang="es-MX" dirty="0" err="1" smtClean="0"/>
              <a:t>create</a:t>
            </a:r>
            <a:r>
              <a:rPr lang="es-MX" dirty="0" smtClean="0"/>
              <a:t> a </a:t>
            </a:r>
            <a:r>
              <a:rPr lang="es-MX" dirty="0" err="1" smtClean="0"/>
              <a:t>tree</a:t>
            </a:r>
            <a:r>
              <a:rPr lang="es-MX" dirty="0" smtClean="0"/>
              <a:t> of </a:t>
            </a:r>
            <a:r>
              <a:rPr lang="es-MX" dirty="0" err="1" smtClean="0"/>
              <a:t>reconstructions</a:t>
            </a:r>
            <a:r>
              <a:rPr lang="es-MX" dirty="0" smtClean="0"/>
              <a:t>.</a:t>
            </a:r>
          </a:p>
          <a:p>
            <a:endParaRPr lang="es-MX" dirty="0" smtClean="0"/>
          </a:p>
          <a:p>
            <a:r>
              <a:rPr lang="es-MX" dirty="0" smtClean="0"/>
              <a:t>Note </a:t>
            </a:r>
            <a:r>
              <a:rPr lang="es-MX" dirty="0" err="1" smtClean="0"/>
              <a:t>that</a:t>
            </a:r>
            <a:r>
              <a:rPr lang="es-MX" dirty="0" smtClean="0"/>
              <a:t> </a:t>
            </a:r>
            <a:r>
              <a:rPr lang="es-MX" dirty="0" err="1" smtClean="0"/>
              <a:t>this</a:t>
            </a:r>
            <a:r>
              <a:rPr lang="es-MX" dirty="0" smtClean="0"/>
              <a:t> </a:t>
            </a:r>
            <a:r>
              <a:rPr lang="es-MX" dirty="0" err="1" smtClean="0"/>
              <a:t>only</a:t>
            </a:r>
            <a:r>
              <a:rPr lang="es-MX" dirty="0" smtClean="0"/>
              <a:t> </a:t>
            </a:r>
            <a:r>
              <a:rPr lang="es-MX" dirty="0" err="1" smtClean="0"/>
              <a:t>works</a:t>
            </a:r>
            <a:r>
              <a:rPr lang="es-MX" dirty="0" smtClean="0"/>
              <a:t> </a:t>
            </a:r>
            <a:r>
              <a:rPr lang="es-MX" dirty="0" err="1" smtClean="0"/>
              <a:t>with</a:t>
            </a:r>
            <a:r>
              <a:rPr lang="es-MX" dirty="0" smtClean="0"/>
              <a:t> </a:t>
            </a:r>
            <a:r>
              <a:rPr lang="es-MX" dirty="0" err="1" smtClean="0"/>
              <a:t>cognates</a:t>
            </a:r>
            <a:r>
              <a:rPr lang="es-MX" dirty="0" smtClean="0"/>
              <a:t> in </a:t>
            </a:r>
            <a:r>
              <a:rPr lang="es-MX" dirty="0" err="1" smtClean="0"/>
              <a:t>genetically</a:t>
            </a:r>
            <a:r>
              <a:rPr lang="es-MX" dirty="0" smtClean="0"/>
              <a:t> </a:t>
            </a:r>
            <a:r>
              <a:rPr lang="es-MX" dirty="0" err="1" smtClean="0"/>
              <a:t>related</a:t>
            </a:r>
            <a:r>
              <a:rPr lang="es-MX" dirty="0" smtClean="0"/>
              <a:t> </a:t>
            </a:r>
            <a:r>
              <a:rPr lang="es-MX" dirty="0" err="1" smtClean="0"/>
              <a:t>languages</a:t>
            </a:r>
            <a:r>
              <a:rPr lang="es-MX" dirty="0" smtClean="0"/>
              <a:t>.</a:t>
            </a:r>
            <a:endParaRPr lang="en-US" dirty="0"/>
          </a:p>
        </p:txBody>
      </p:sp>
      <p:sp>
        <p:nvSpPr>
          <p:cNvPr id="4" name="Slide Number Placeholder 3"/>
          <p:cNvSpPr>
            <a:spLocks noGrp="1"/>
          </p:cNvSpPr>
          <p:nvPr>
            <p:ph type="sldNum" sz="quarter" idx="10"/>
          </p:nvPr>
        </p:nvSpPr>
        <p:spPr/>
        <p:txBody>
          <a:bodyPr/>
          <a:lstStyle/>
          <a:p>
            <a:fld id="{7A418B09-3135-43EC-8A43-9F443149F91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Velvet</a:t>
            </a:r>
            <a:r>
              <a:rPr lang="en-US" baseline="0" dirty="0" smtClean="0"/>
              <a:t> ants are omens in </a:t>
            </a:r>
            <a:r>
              <a:rPr lang="en-US" baseline="0" dirty="0" err="1" smtClean="0"/>
              <a:t>Otomanguean</a:t>
            </a:r>
            <a:r>
              <a:rPr lang="en-US" baseline="0" dirty="0" smtClean="0"/>
              <a:t> languages/cultures thought the type of omen is divided into</a:t>
            </a:r>
          </a:p>
          <a:p>
            <a:r>
              <a:rPr lang="en-US" baseline="0" dirty="0" smtClean="0"/>
              <a:t>Misfortune</a:t>
            </a:r>
          </a:p>
          <a:p>
            <a:r>
              <a:rPr lang="en-US" baseline="0" dirty="0" smtClean="0"/>
              <a:t>Food related (what’s for dinner)</a:t>
            </a:r>
          </a:p>
          <a:p>
            <a:endParaRPr lang="en-US" baseline="0" dirty="0" smtClean="0"/>
          </a:p>
          <a:p>
            <a:r>
              <a:rPr lang="en-US" baseline="0" dirty="0" smtClean="0"/>
              <a:t>In </a:t>
            </a:r>
            <a:r>
              <a:rPr lang="en-US" baseline="0" dirty="0" err="1" smtClean="0"/>
              <a:t>Tlapanec</a:t>
            </a:r>
            <a:r>
              <a:rPr lang="en-US" baseline="0" dirty="0" smtClean="0"/>
              <a:t>, </a:t>
            </a:r>
            <a:r>
              <a:rPr lang="en-US" baseline="0" dirty="0" err="1" smtClean="0"/>
              <a:t>Mazatec</a:t>
            </a:r>
            <a:r>
              <a:rPr lang="en-US" baseline="0" dirty="0" smtClean="0"/>
              <a:t> and Mixtec there name includes the word for ‘tiger’ not unusual given the prominent coloring of </a:t>
            </a:r>
            <a:r>
              <a:rPr lang="en-US" baseline="0" dirty="0" err="1" smtClean="0"/>
              <a:t>Dasymutilla</a:t>
            </a:r>
            <a:r>
              <a:rPr lang="en-US" baseline="0" dirty="0" smtClean="0"/>
              <a:t>.</a:t>
            </a:r>
          </a:p>
          <a:p>
            <a:r>
              <a:rPr lang="en-US" baseline="0" dirty="0" smtClean="0"/>
              <a:t>In Mixtec the name references the type of food that will be awaiting in the evening.</a:t>
            </a:r>
          </a:p>
          <a:p>
            <a:endParaRPr lang="en-US" baseline="0" dirty="0" smtClean="0"/>
          </a:p>
          <a:p>
            <a:r>
              <a:rPr lang="en-US" baseline="0" dirty="0" smtClean="0"/>
              <a:t>Note that Totonac has a belief in velvet ants as omens. The name is not a </a:t>
            </a:r>
            <a:r>
              <a:rPr lang="en-US" baseline="0" dirty="0" err="1" smtClean="0"/>
              <a:t>calque</a:t>
            </a:r>
            <a:r>
              <a:rPr lang="en-US" baseline="0" dirty="0" smtClean="0"/>
              <a:t>, ‘happy or mocking ant’.</a:t>
            </a:r>
          </a:p>
          <a:p>
            <a:endParaRPr lang="en-US" baseline="0" dirty="0" smtClean="0"/>
          </a:p>
          <a:p>
            <a:r>
              <a:rPr lang="en-US" baseline="0" dirty="0" smtClean="0"/>
              <a:t>Aztec has no belief but rather the name refers to the solitary nature of the wingless diurnal females. </a:t>
            </a:r>
          </a:p>
          <a:p>
            <a:endParaRPr lang="en-US" baseline="0" dirty="0" smtClean="0"/>
          </a:p>
          <a:p>
            <a:r>
              <a:rPr lang="en-US" baseline="0" dirty="0" smtClean="0"/>
              <a:t>How can this information be encoded to facilitate discovery. How can we allow annotation and new data entries.</a:t>
            </a:r>
            <a:endParaRPr lang="en-US" dirty="0"/>
          </a:p>
        </p:txBody>
      </p:sp>
      <p:sp>
        <p:nvSpPr>
          <p:cNvPr id="4" name="Slide Number Placeholder 3"/>
          <p:cNvSpPr>
            <a:spLocks noGrp="1"/>
          </p:cNvSpPr>
          <p:nvPr>
            <p:ph type="sldNum" sz="quarter" idx="10"/>
          </p:nvPr>
        </p:nvSpPr>
        <p:spPr/>
        <p:txBody>
          <a:bodyPr/>
          <a:lstStyle/>
          <a:p>
            <a:fld id="{ABF077CC-118A-46B2-B4C5-540FC1D2840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Offer</a:t>
            </a:r>
            <a:r>
              <a:rPr lang="es-MX" dirty="0" smtClean="0"/>
              <a:t> a </a:t>
            </a:r>
            <a:r>
              <a:rPr lang="es-MX" dirty="0" err="1" smtClean="0"/>
              <a:t>clear</a:t>
            </a:r>
            <a:r>
              <a:rPr lang="es-MX" dirty="0" smtClean="0"/>
              <a:t> </a:t>
            </a:r>
            <a:r>
              <a:rPr lang="es-MX" dirty="0" err="1" smtClean="0"/>
              <a:t>discussion</a:t>
            </a:r>
            <a:r>
              <a:rPr lang="es-MX" dirty="0" smtClean="0"/>
              <a:t> of </a:t>
            </a:r>
            <a:r>
              <a:rPr lang="es-MX" dirty="0" err="1" smtClean="0"/>
              <a:t>the</a:t>
            </a:r>
            <a:r>
              <a:rPr lang="es-MX" dirty="0" smtClean="0"/>
              <a:t> </a:t>
            </a:r>
            <a:r>
              <a:rPr lang="es-MX" dirty="0" err="1" smtClean="0"/>
              <a:t>problem</a:t>
            </a:r>
            <a:r>
              <a:rPr lang="es-MX" dirty="0" smtClean="0"/>
              <a:t> of </a:t>
            </a:r>
            <a:r>
              <a:rPr lang="es-MX" dirty="0" err="1" smtClean="0"/>
              <a:t>uncontrolled</a:t>
            </a:r>
            <a:r>
              <a:rPr lang="es-MX" dirty="0" smtClean="0"/>
              <a:t> </a:t>
            </a:r>
            <a:r>
              <a:rPr lang="es-MX" dirty="0" err="1" smtClean="0"/>
              <a:t>designation</a:t>
            </a:r>
            <a:r>
              <a:rPr lang="es-MX" dirty="0" smtClean="0"/>
              <a:t> of </a:t>
            </a:r>
            <a:r>
              <a:rPr lang="es-MX" dirty="0" err="1" smtClean="0"/>
              <a:t>the</a:t>
            </a:r>
            <a:r>
              <a:rPr lang="es-MX" dirty="0" smtClean="0"/>
              <a:t> </a:t>
            </a:r>
            <a:r>
              <a:rPr lang="es-MX" dirty="0" err="1" smtClean="0"/>
              <a:t>language</a:t>
            </a:r>
            <a:r>
              <a:rPr lang="es-MX" dirty="0" smtClean="0"/>
              <a:t> of </a:t>
            </a:r>
            <a:r>
              <a:rPr lang="es-MX" dirty="0" err="1" smtClean="0"/>
              <a:t>the</a:t>
            </a:r>
            <a:r>
              <a:rPr lang="es-MX" dirty="0" smtClean="0"/>
              <a:t> </a:t>
            </a:r>
            <a:r>
              <a:rPr lang="es-MX" dirty="0" err="1" smtClean="0"/>
              <a:t>vernacular</a:t>
            </a:r>
            <a:r>
              <a:rPr lang="es-MX" dirty="0" smtClean="0"/>
              <a:t> </a:t>
            </a:r>
            <a:r>
              <a:rPr lang="es-MX" dirty="0" err="1" smtClean="0"/>
              <a:t>name</a:t>
            </a:r>
            <a:r>
              <a:rPr lang="es-MX" dirty="0" smtClean="0"/>
              <a:t>. </a:t>
            </a:r>
            <a:r>
              <a:rPr lang="es-MX" dirty="0" err="1" smtClean="0"/>
              <a:t>The</a:t>
            </a:r>
            <a:r>
              <a:rPr lang="es-MX" dirty="0" smtClean="0"/>
              <a:t> </a:t>
            </a:r>
            <a:r>
              <a:rPr lang="es-MX" dirty="0" err="1" smtClean="0"/>
              <a:t>taxonomic</a:t>
            </a:r>
            <a:r>
              <a:rPr lang="es-MX" dirty="0" smtClean="0"/>
              <a:t> </a:t>
            </a:r>
            <a:r>
              <a:rPr lang="es-MX" dirty="0" err="1" smtClean="0"/>
              <a:t>hierarchy</a:t>
            </a:r>
            <a:r>
              <a:rPr lang="es-MX" dirty="0" smtClean="0"/>
              <a:t> of </a:t>
            </a:r>
            <a:r>
              <a:rPr lang="es-MX" dirty="0" err="1" smtClean="0"/>
              <a:t>glottocode</a:t>
            </a:r>
            <a:r>
              <a:rPr lang="es-MX" dirty="0" smtClean="0"/>
              <a:t>/</a:t>
            </a:r>
            <a:r>
              <a:rPr lang="es-MX" smtClean="0"/>
              <a:t>glottolog</a:t>
            </a:r>
            <a:endParaRPr lang="en-US"/>
          </a:p>
        </p:txBody>
      </p:sp>
      <p:sp>
        <p:nvSpPr>
          <p:cNvPr id="4" name="Slide Number Placeholder 3"/>
          <p:cNvSpPr>
            <a:spLocks noGrp="1"/>
          </p:cNvSpPr>
          <p:nvPr>
            <p:ph type="sldNum" sz="quarter" idx="10"/>
          </p:nvPr>
        </p:nvSpPr>
        <p:spPr/>
        <p:txBody>
          <a:bodyPr/>
          <a:lstStyle/>
          <a:p>
            <a:fld id="{7A418B09-3135-43EC-8A43-9F443149F91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52C4F-350A-4850-91F7-EA3026B29192}"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52C4F-350A-4850-91F7-EA3026B29192}"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52C4F-350A-4850-91F7-EA3026B29192}"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52C4F-350A-4850-91F7-EA3026B29192}"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52C4F-350A-4850-91F7-EA3026B29192}"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52C4F-350A-4850-91F7-EA3026B29192}"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52C4F-350A-4850-91F7-EA3026B29192}" type="datetimeFigureOut">
              <a:rPr lang="en-US" smtClean="0"/>
              <a:pPr/>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52C4F-350A-4850-91F7-EA3026B29192}" type="datetimeFigureOut">
              <a:rPr lang="en-US" smtClean="0"/>
              <a:pPr/>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52C4F-350A-4850-91F7-EA3026B29192}" type="datetimeFigureOut">
              <a:rPr lang="en-US" smtClean="0"/>
              <a:pPr/>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52C4F-350A-4850-91F7-EA3026B29192}"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52C4F-350A-4850-91F7-EA3026B29192}"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83517-79FB-4246-BE7E-FCC0BC0EF6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52C4F-350A-4850-91F7-EA3026B29192}" type="datetimeFigureOut">
              <a:rPr lang="en-US" smtClean="0"/>
              <a:pPr/>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83517-79FB-4246-BE7E-FCC0BC0EF6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1219199"/>
          </a:xfrm>
        </p:spPr>
        <p:txBody>
          <a:bodyPr>
            <a:normAutofit fontScale="90000"/>
          </a:bodyPr>
          <a:lstStyle/>
          <a:p>
            <a:r>
              <a:rPr lang="en-US" sz="2400" b="1" dirty="0" smtClean="0">
                <a:solidFill>
                  <a:srgbClr val="3D7340"/>
                </a:solidFill>
              </a:rPr>
              <a:t>Comparative ethnobiology</a:t>
            </a:r>
            <a:r>
              <a:rPr lang="en-US" sz="2400" dirty="0" smtClean="0">
                <a:solidFill>
                  <a:srgbClr val="3D7340"/>
                </a:solidFill>
              </a:rPr>
              <a:t/>
            </a:r>
            <a:br>
              <a:rPr lang="en-US" sz="2400" dirty="0" smtClean="0">
                <a:solidFill>
                  <a:srgbClr val="3D7340"/>
                </a:solidFill>
              </a:rPr>
            </a:br>
            <a:r>
              <a:rPr lang="en-US" sz="2400" dirty="0" smtClean="0">
                <a:solidFill>
                  <a:srgbClr val="3D7340"/>
                </a:solidFill>
              </a:rPr>
              <a:t>A multimedia data portal and metadata standards for integrating traditional ecological knowledge across communities</a:t>
            </a:r>
            <a:endParaRPr lang="en-US" sz="2400" dirty="0">
              <a:solidFill>
                <a:srgbClr val="FF0000"/>
              </a:solidFill>
            </a:endParaRPr>
          </a:p>
        </p:txBody>
      </p:sp>
      <p:pic>
        <p:nvPicPr>
          <p:cNvPr id="1026" name="Picture 2" descr="C:\Users\jonam\Pictures\4e8e9e_e4018c7de6a44df0a299bd784e66e167.jpg"/>
          <p:cNvPicPr>
            <a:picLocks noChangeAspect="1" noChangeArrowheads="1"/>
          </p:cNvPicPr>
          <p:nvPr/>
        </p:nvPicPr>
        <p:blipFill>
          <a:blip r:embed="rId3" cstate="print"/>
          <a:srcRect/>
          <a:stretch>
            <a:fillRect/>
          </a:stretch>
        </p:blipFill>
        <p:spPr bwMode="auto">
          <a:xfrm>
            <a:off x="914400" y="1524000"/>
            <a:ext cx="7239000" cy="4572000"/>
          </a:xfrm>
          <a:prstGeom prst="rect">
            <a:avLst/>
          </a:prstGeom>
          <a:noFill/>
        </p:spPr>
      </p:pic>
      <p:sp>
        <p:nvSpPr>
          <p:cNvPr id="13" name="TextBox 12"/>
          <p:cNvSpPr txBox="1"/>
          <p:nvPr/>
        </p:nvSpPr>
        <p:spPr>
          <a:xfrm>
            <a:off x="3352800" y="6248400"/>
            <a:ext cx="5791200" cy="584775"/>
          </a:xfrm>
          <a:prstGeom prst="rect">
            <a:avLst/>
          </a:prstGeom>
          <a:noFill/>
        </p:spPr>
        <p:txBody>
          <a:bodyPr wrap="square" rtlCol="0">
            <a:spAutoFit/>
          </a:bodyPr>
          <a:lstStyle/>
          <a:p>
            <a:r>
              <a:rPr lang="es-MX" sz="1600" dirty="0" smtClean="0"/>
              <a:t>Jonathan D. Amith (</a:t>
            </a:r>
            <a:r>
              <a:rPr lang="es-MX" sz="1600" dirty="0" err="1" smtClean="0"/>
              <a:t>jonamith</a:t>
            </a:r>
            <a:r>
              <a:rPr lang="en-US" sz="1600" dirty="0" smtClean="0"/>
              <a:t>@</a:t>
            </a:r>
            <a:r>
              <a:rPr lang="en-US" sz="1600" dirty="0" err="1" smtClean="0"/>
              <a:t>gmail.com</a:t>
            </a:r>
            <a:r>
              <a:rPr lang="en-US" sz="1600" dirty="0" smtClean="0"/>
              <a:t>) </a:t>
            </a:r>
            <a:r>
              <a:rPr lang="es-MX" sz="1600" dirty="0" smtClean="0"/>
              <a:t>Gettysburg </a:t>
            </a:r>
            <a:r>
              <a:rPr lang="es-MX" sz="1600" dirty="0" err="1" smtClean="0"/>
              <a:t>College</a:t>
            </a:r>
            <a:r>
              <a:rPr lang="es-MX" sz="1600" dirty="0" smtClean="0"/>
              <a:t>)</a:t>
            </a:r>
          </a:p>
          <a:p>
            <a:r>
              <a:rPr lang="es-MX" sz="1600" dirty="0" err="1" smtClean="0"/>
              <a:t>Society</a:t>
            </a:r>
            <a:r>
              <a:rPr lang="es-MX" sz="1600" dirty="0" smtClean="0"/>
              <a:t> </a:t>
            </a:r>
            <a:r>
              <a:rPr lang="es-MX" sz="1600" dirty="0" err="1" smtClean="0"/>
              <a:t>for</a:t>
            </a:r>
            <a:r>
              <a:rPr lang="es-MX" sz="1600" dirty="0" smtClean="0"/>
              <a:t> Ethnobiology, Vancouver, 8 </a:t>
            </a:r>
            <a:r>
              <a:rPr lang="es-MX" sz="1600" dirty="0" err="1" smtClean="0"/>
              <a:t>May</a:t>
            </a:r>
            <a:r>
              <a:rPr lang="es-MX" sz="1600" dirty="0" smtClean="0"/>
              <a:t> 2019</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09600"/>
          </a:xfrm>
        </p:spPr>
        <p:txBody>
          <a:bodyPr>
            <a:noAutofit/>
          </a:bodyPr>
          <a:lstStyle/>
          <a:p>
            <a:r>
              <a:rPr lang="en-US" sz="2200" dirty="0" smtClean="0">
                <a:solidFill>
                  <a:srgbClr val="3D7340"/>
                </a:solidFill>
              </a:rPr>
              <a:t>Indigenous nomenclature: The challenge of standards and nesting relations</a:t>
            </a:r>
            <a:endParaRPr lang="en-US" sz="2200" dirty="0">
              <a:solidFill>
                <a:srgbClr val="3D7340"/>
              </a:solidFill>
            </a:endParaRPr>
          </a:p>
        </p:txBody>
      </p:sp>
      <p:sp>
        <p:nvSpPr>
          <p:cNvPr id="8" name="Left Arrow 7"/>
          <p:cNvSpPr/>
          <p:nvPr/>
        </p:nvSpPr>
        <p:spPr>
          <a:xfrm>
            <a:off x="6172200" y="685800"/>
            <a:ext cx="2438400" cy="121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72200" y="762000"/>
            <a:ext cx="2514600" cy="276999"/>
          </a:xfrm>
          <a:prstGeom prst="rect">
            <a:avLst/>
          </a:prstGeom>
          <a:noFill/>
        </p:spPr>
        <p:txBody>
          <a:bodyPr wrap="square" rtlCol="0">
            <a:spAutoFit/>
          </a:bodyPr>
          <a:lstStyle/>
          <a:p>
            <a:r>
              <a:rPr lang="en-US" sz="1200" dirty="0" err="1" smtClean="0"/>
              <a:t>Glottocode</a:t>
            </a:r>
            <a:r>
              <a:rPr lang="en-US" sz="1200" dirty="0" smtClean="0"/>
              <a:t> and ISO 639-3 equivalent</a:t>
            </a:r>
            <a:endParaRPr lang="en-US" sz="1200" dirty="0"/>
          </a:p>
        </p:txBody>
      </p:sp>
      <p:pic>
        <p:nvPicPr>
          <p:cNvPr id="13" name="Content Placeholder 12" descr="Glottolog_1.jpg"/>
          <p:cNvPicPr>
            <a:picLocks noGrp="1" noChangeAspect="1"/>
          </p:cNvPicPr>
          <p:nvPr>
            <p:ph idx="1"/>
          </p:nvPr>
        </p:nvPicPr>
        <p:blipFill>
          <a:blip r:embed="rId3" cstate="print"/>
          <a:stretch>
            <a:fillRect/>
          </a:stretch>
        </p:blipFill>
        <p:spPr>
          <a:xfrm>
            <a:off x="152400" y="685800"/>
            <a:ext cx="5970117" cy="6172200"/>
          </a:xfrm>
        </p:spPr>
      </p:pic>
      <p:sp>
        <p:nvSpPr>
          <p:cNvPr id="14" name="TextBox 13"/>
          <p:cNvSpPr txBox="1"/>
          <p:nvPr/>
        </p:nvSpPr>
        <p:spPr>
          <a:xfrm>
            <a:off x="2514600" y="3045023"/>
            <a:ext cx="6629400" cy="307777"/>
          </a:xfrm>
          <a:prstGeom prst="rect">
            <a:avLst/>
          </a:prstGeom>
          <a:solidFill>
            <a:schemeClr val="accent6">
              <a:lumMod val="20000"/>
              <a:lumOff val="80000"/>
            </a:schemeClr>
          </a:solidFill>
        </p:spPr>
        <p:txBody>
          <a:bodyPr wrap="square" rtlCol="0">
            <a:spAutoFit/>
          </a:bodyPr>
          <a:lstStyle/>
          <a:p>
            <a:r>
              <a:rPr lang="en-US" sz="1400" dirty="0" err="1" smtClean="0"/>
              <a:t>DwC</a:t>
            </a:r>
            <a:r>
              <a:rPr lang="en-US" sz="1400" dirty="0" smtClean="0"/>
              <a:t> &lt;</a:t>
            </a:r>
            <a:r>
              <a:rPr lang="en-US" sz="1400" dirty="0" err="1" smtClean="0"/>
              <a:t>vernacularName</a:t>
            </a:r>
            <a:r>
              <a:rPr lang="en-US" sz="1400" dirty="0" smtClean="0"/>
              <a:t>/&gt; tag: Deficiencies for humanities and social science research</a:t>
            </a:r>
            <a:endParaRPr lang="en-US" sz="1400" dirty="0"/>
          </a:p>
        </p:txBody>
      </p:sp>
      <p:sp>
        <p:nvSpPr>
          <p:cNvPr id="16" name="TextBox 15"/>
          <p:cNvSpPr txBox="1"/>
          <p:nvPr/>
        </p:nvSpPr>
        <p:spPr>
          <a:xfrm>
            <a:off x="2590800" y="3505200"/>
            <a:ext cx="6553200" cy="4339650"/>
          </a:xfrm>
          <a:prstGeom prst="rect">
            <a:avLst/>
          </a:prstGeom>
          <a:noFill/>
        </p:spPr>
        <p:txBody>
          <a:bodyPr wrap="square" rtlCol="0">
            <a:spAutoFit/>
          </a:bodyPr>
          <a:lstStyle/>
          <a:p>
            <a:pPr>
              <a:lnSpc>
                <a:spcPct val="150000"/>
              </a:lnSpc>
              <a:buFont typeface="Arial" pitchFamily="34" charset="0"/>
              <a:buChar char="•"/>
            </a:pPr>
            <a:r>
              <a:rPr lang="en-US" sz="1200" dirty="0" smtClean="0"/>
              <a:t>  </a:t>
            </a:r>
            <a:r>
              <a:rPr lang="en-US" sz="1200" dirty="0" smtClean="0"/>
              <a:t>Darwin Core suffers from non-standardized specification </a:t>
            </a:r>
            <a:r>
              <a:rPr lang="en-US" sz="1200" dirty="0" smtClean="0"/>
              <a:t>as to </a:t>
            </a:r>
            <a:r>
              <a:rPr lang="en-US" sz="1200" dirty="0" smtClean="0"/>
              <a:t>the vernacular </a:t>
            </a:r>
            <a:r>
              <a:rPr lang="en-US" sz="1200" dirty="0" smtClean="0"/>
              <a:t>name </a:t>
            </a:r>
            <a:r>
              <a:rPr lang="en-US" sz="1200" dirty="0" smtClean="0"/>
              <a:t>language;</a:t>
            </a:r>
            <a:endParaRPr lang="en-US" sz="1200" dirty="0" smtClean="0"/>
          </a:p>
          <a:p>
            <a:pPr>
              <a:lnSpc>
                <a:spcPct val="150000"/>
              </a:lnSpc>
              <a:buFont typeface="Arial" pitchFamily="34" charset="0"/>
              <a:buChar char="•"/>
            </a:pPr>
            <a:r>
              <a:rPr lang="en-US" sz="1200" dirty="0" smtClean="0"/>
              <a:t>  </a:t>
            </a:r>
            <a:r>
              <a:rPr lang="en-US" sz="1200" dirty="0" err="1" smtClean="0"/>
              <a:t>Symbiota</a:t>
            </a:r>
            <a:r>
              <a:rPr lang="en-US" sz="1200" dirty="0" smtClean="0"/>
              <a:t> cannot link vernacular </a:t>
            </a:r>
            <a:r>
              <a:rPr lang="en-US" sz="1200" dirty="0" smtClean="0"/>
              <a:t>names </a:t>
            </a:r>
            <a:r>
              <a:rPr lang="en-US" sz="1200" dirty="0" smtClean="0"/>
              <a:t>or uses on </a:t>
            </a:r>
            <a:r>
              <a:rPr lang="en-US" sz="1200" dirty="0" smtClean="0"/>
              <a:t>a range of commonalities </a:t>
            </a:r>
            <a:endParaRPr lang="en-US" sz="1200" dirty="0" smtClean="0"/>
          </a:p>
          <a:p>
            <a:pPr>
              <a:lnSpc>
                <a:spcPct val="150000"/>
              </a:lnSpc>
            </a:pPr>
            <a:r>
              <a:rPr lang="en-US" sz="1200" dirty="0" smtClean="0"/>
              <a:t>         </a:t>
            </a:r>
            <a:r>
              <a:rPr lang="en-US" sz="1200" dirty="0" smtClean="0"/>
              <a:t>cognates</a:t>
            </a:r>
            <a:r>
              <a:rPr lang="en-US" sz="1200" dirty="0" smtClean="0"/>
              <a:t>, loans, </a:t>
            </a:r>
            <a:r>
              <a:rPr lang="en-US" sz="1200" dirty="0" smtClean="0"/>
              <a:t>calques for names;  shared use /beliefs </a:t>
            </a:r>
            <a:endParaRPr lang="en-US" sz="1200" dirty="0" smtClean="0"/>
          </a:p>
          <a:p>
            <a:pPr>
              <a:lnSpc>
                <a:spcPct val="150000"/>
              </a:lnSpc>
              <a:buFont typeface="Arial" pitchFamily="34" charset="0"/>
              <a:buChar char="•"/>
            </a:pPr>
            <a:r>
              <a:rPr lang="en-US" sz="1200" dirty="0" smtClean="0"/>
              <a:t>  Symbiota functionalities </a:t>
            </a:r>
            <a:r>
              <a:rPr lang="en-US" sz="1200" dirty="0" smtClean="0"/>
              <a:t>(e.g., .mapping </a:t>
            </a:r>
            <a:r>
              <a:rPr lang="en-US" sz="1200" dirty="0" smtClean="0"/>
              <a:t>cannot be applied to &lt;</a:t>
            </a:r>
            <a:r>
              <a:rPr lang="en-US" sz="1200" dirty="0" err="1" smtClean="0"/>
              <a:t>vernacularName</a:t>
            </a:r>
            <a:r>
              <a:rPr lang="en-US" sz="1200" dirty="0" smtClean="0"/>
              <a:t>/&gt; </a:t>
            </a:r>
            <a:r>
              <a:rPr lang="en-US" sz="1200" dirty="0" smtClean="0"/>
              <a:t>tags and isoglosses</a:t>
            </a:r>
            <a:endParaRPr lang="en-US" sz="1200" dirty="0" smtClean="0"/>
          </a:p>
          <a:p>
            <a:pPr>
              <a:lnSpc>
                <a:spcPct val="150000"/>
              </a:lnSpc>
              <a:buFont typeface="Arial" pitchFamily="34" charset="0"/>
              <a:buChar char="•"/>
            </a:pPr>
            <a:endParaRPr lang="en-US" sz="1200" dirty="0" smtClean="0"/>
          </a:p>
          <a:p>
            <a:pPr>
              <a:lnSpc>
                <a:spcPct val="150000"/>
              </a:lnSpc>
            </a:pPr>
            <a:r>
              <a:rPr lang="en-US" sz="1200" b="1" dirty="0" smtClean="0"/>
              <a:t>Suggested </a:t>
            </a:r>
            <a:r>
              <a:rPr lang="en-US" sz="1200" b="1" dirty="0" smtClean="0"/>
              <a:t>solutions for vernacular name:</a:t>
            </a:r>
            <a:endParaRPr lang="en-US" sz="1200" b="1" dirty="0" smtClean="0"/>
          </a:p>
          <a:p>
            <a:pPr>
              <a:lnSpc>
                <a:spcPct val="150000"/>
              </a:lnSpc>
            </a:pPr>
            <a:r>
              <a:rPr lang="en-US" sz="1200" dirty="0" smtClean="0"/>
              <a:t>Use standardized code &amp; controlled content (e.g., &lt;</a:t>
            </a:r>
            <a:r>
              <a:rPr lang="en-US" sz="1200" dirty="0" err="1" smtClean="0"/>
              <a:t>subjectLanguage</a:t>
            </a:r>
            <a:r>
              <a:rPr lang="en-US" sz="1200" dirty="0" smtClean="0"/>
              <a:t>&gt;</a:t>
            </a:r>
            <a:r>
              <a:rPr lang="en-US" sz="1200" dirty="0" err="1" smtClean="0"/>
              <a:t>glottoclode</a:t>
            </a:r>
            <a:r>
              <a:rPr lang="en-US" sz="1200" dirty="0" smtClean="0"/>
              <a:t>#&lt;/</a:t>
            </a:r>
            <a:r>
              <a:rPr lang="en-US" sz="1200" dirty="0" err="1" smtClean="0"/>
              <a:t>subjectLanguage</a:t>
            </a:r>
            <a:r>
              <a:rPr lang="en-US" sz="1200" dirty="0" smtClean="0"/>
              <a:t>&gt;</a:t>
            </a:r>
          </a:p>
          <a:p>
            <a:pPr>
              <a:lnSpc>
                <a:spcPct val="150000"/>
              </a:lnSpc>
            </a:pPr>
            <a:r>
              <a:rPr lang="en-US" sz="1200" dirty="0" smtClean="0"/>
              <a:t>Connect to established hierarchy (</a:t>
            </a:r>
            <a:r>
              <a:rPr lang="en-US" sz="1200" dirty="0" err="1" smtClean="0"/>
              <a:t>glottocode</a:t>
            </a:r>
            <a:r>
              <a:rPr lang="en-US" sz="1200" dirty="0" smtClean="0"/>
              <a:t>) that permits searches at different levels of inclusion.</a:t>
            </a:r>
          </a:p>
          <a:p>
            <a:pPr>
              <a:lnSpc>
                <a:spcPct val="150000"/>
              </a:lnSpc>
            </a:pPr>
            <a:r>
              <a:rPr lang="en-US" sz="1200" dirty="0" smtClean="0"/>
              <a:t>Create an annotation functionality on &lt;</a:t>
            </a:r>
            <a:r>
              <a:rPr lang="en-US" sz="1200" dirty="0" err="1" smtClean="0"/>
              <a:t>vernacularName</a:t>
            </a:r>
            <a:r>
              <a:rPr lang="en-US" sz="1200" dirty="0" smtClean="0"/>
              <a:t>/&gt; that will facilitate</a:t>
            </a:r>
          </a:p>
          <a:p>
            <a:pPr>
              <a:lnSpc>
                <a:spcPct val="150000"/>
              </a:lnSpc>
              <a:tabLst>
                <a:tab pos="457200" algn="l"/>
              </a:tabLst>
            </a:pPr>
            <a:r>
              <a:rPr lang="en-US" sz="1200" dirty="0" smtClean="0"/>
              <a:t>  + comments on name (by depositor and users)</a:t>
            </a:r>
          </a:p>
          <a:p>
            <a:pPr>
              <a:lnSpc>
                <a:spcPct val="150000"/>
              </a:lnSpc>
              <a:tabLst>
                <a:tab pos="457200" algn="l"/>
              </a:tabLst>
            </a:pPr>
            <a:r>
              <a:rPr lang="en-US" sz="1200" dirty="0" smtClean="0"/>
              <a:t>  + links of name to other names that are considered cognates, calques or having shared beliefs or uses</a:t>
            </a:r>
          </a:p>
          <a:p>
            <a:pPr>
              <a:lnSpc>
                <a:spcPct val="150000"/>
              </a:lnSpc>
            </a:pPr>
            <a:endParaRPr lang="en-US" sz="1200" dirty="0" smtClean="0"/>
          </a:p>
          <a:p>
            <a:pPr>
              <a:lnSpc>
                <a:spcPct val="150000"/>
              </a:lnSpc>
            </a:pPr>
            <a:endParaRPr lang="en-US" sz="1200" dirty="0" smtClean="0"/>
          </a:p>
          <a:p>
            <a:pPr>
              <a:lnSpc>
                <a:spcPct val="150000"/>
              </a:lnSpc>
            </a:pPr>
            <a:endParaRPr lang="en-US" sz="1200" dirty="0" smtClean="0"/>
          </a:p>
          <a:p>
            <a:pPr>
              <a:buFont typeface="Arial" pitchFamily="34" charset="0"/>
              <a:buChar char="•"/>
            </a:pP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200" dirty="0" smtClean="0">
                <a:solidFill>
                  <a:srgbClr val="3D7340"/>
                </a:solidFill>
              </a:rPr>
              <a:t>Cognates: Words descending from a common *proto-form (‘ancestor’) </a:t>
            </a:r>
            <a:endParaRPr lang="en-US" sz="2200" dirty="0">
              <a:solidFill>
                <a:srgbClr val="3D7340"/>
              </a:solidFill>
            </a:endParaRPr>
          </a:p>
        </p:txBody>
      </p:sp>
      <p:sp>
        <p:nvSpPr>
          <p:cNvPr id="3" name="Content Placeholder 2"/>
          <p:cNvSpPr>
            <a:spLocks noGrp="1"/>
          </p:cNvSpPr>
          <p:nvPr>
            <p:ph idx="1"/>
          </p:nvPr>
        </p:nvSpPr>
        <p:spPr>
          <a:xfrm>
            <a:off x="457200" y="685800"/>
            <a:ext cx="8229600" cy="5440363"/>
          </a:xfrm>
        </p:spPr>
        <p:txBody>
          <a:bodyPr>
            <a:normAutofit lnSpcReduction="10000"/>
          </a:bodyPr>
          <a:lstStyle/>
          <a:p>
            <a:pPr algn="ctr">
              <a:buNone/>
            </a:pPr>
            <a:endParaRPr lang="en-US" sz="1600" dirty="0" smtClean="0">
              <a:solidFill>
                <a:srgbClr val="00B050"/>
              </a:solidFill>
            </a:endParaRPr>
          </a:p>
          <a:p>
            <a:pPr algn="ctr">
              <a:buNone/>
            </a:pPr>
            <a:r>
              <a:rPr lang="en-US" sz="1600" b="1" dirty="0" smtClean="0"/>
              <a:t>Considerations </a:t>
            </a:r>
            <a:r>
              <a:rPr lang="en-US" sz="1600" b="1" dirty="0" smtClean="0"/>
              <a:t>in cognate sets</a:t>
            </a:r>
          </a:p>
          <a:p>
            <a:pPr algn="ctr">
              <a:buNone/>
            </a:pPr>
            <a:endParaRPr lang="en-US" sz="1600" dirty="0" smtClean="0">
              <a:solidFill>
                <a:srgbClr val="00B050"/>
              </a:solidFill>
            </a:endParaRPr>
          </a:p>
          <a:p>
            <a:pPr>
              <a:buAutoNum type="arabicPeriod"/>
            </a:pPr>
            <a:r>
              <a:rPr lang="en-US" sz="1300" dirty="0" smtClean="0"/>
              <a:t>Random diachronic semantic shift:</a:t>
            </a:r>
          </a:p>
          <a:p>
            <a:pPr>
              <a:buNone/>
            </a:pPr>
            <a:r>
              <a:rPr lang="en-US" sz="1300" dirty="0" smtClean="0"/>
              <a:t>	 </a:t>
            </a:r>
            <a:r>
              <a:rPr lang="en-US" sz="1300" i="1" dirty="0" err="1" smtClean="0"/>
              <a:t>tl</a:t>
            </a:r>
            <a:r>
              <a:rPr lang="en-US" sz="1300" i="1" dirty="0" err="1" smtClean="0">
                <a:solidFill>
                  <a:srgbClr val="002060"/>
                </a:solidFill>
              </a:rPr>
              <a:t>ā</a:t>
            </a:r>
            <a:r>
              <a:rPr lang="en-US" sz="1300" i="1" dirty="0" err="1" smtClean="0"/>
              <a:t>p</a:t>
            </a:r>
            <a:r>
              <a:rPr lang="en-US" sz="1300" i="1" dirty="0" err="1" smtClean="0">
                <a:solidFill>
                  <a:srgbClr val="002060"/>
                </a:solidFill>
              </a:rPr>
              <a:t>ā</a:t>
            </a:r>
            <a:r>
              <a:rPr lang="en-US" sz="1300" i="1" dirty="0" err="1" smtClean="0"/>
              <a:t>tl</a:t>
            </a:r>
            <a:r>
              <a:rPr lang="en-US" sz="1300" dirty="0" smtClean="0"/>
              <a:t>         </a:t>
            </a:r>
            <a:r>
              <a:rPr lang="en-US" sz="1300" i="1" dirty="0" err="1" smtClean="0"/>
              <a:t>Datura</a:t>
            </a:r>
            <a:r>
              <a:rPr lang="en-US" sz="1300" i="1" dirty="0" smtClean="0"/>
              <a:t> </a:t>
            </a:r>
            <a:r>
              <a:rPr lang="en-US" sz="1300" dirty="0" smtClean="0"/>
              <a:t>spp. (some Balsas Valley Nahuatl communities)</a:t>
            </a:r>
          </a:p>
          <a:p>
            <a:pPr>
              <a:buNone/>
            </a:pPr>
            <a:r>
              <a:rPr lang="en-US" sz="1300" dirty="0" smtClean="0"/>
              <a:t>	</a:t>
            </a:r>
            <a:r>
              <a:rPr lang="en-US" sz="1300" i="1" dirty="0" smtClean="0"/>
              <a:t> </a:t>
            </a:r>
            <a:r>
              <a:rPr lang="en-US" sz="1300" i="1" dirty="0" err="1" smtClean="0"/>
              <a:t>t</a:t>
            </a:r>
            <a:r>
              <a:rPr lang="en-US" sz="1300" i="1" dirty="0" err="1" smtClean="0">
                <a:solidFill>
                  <a:srgbClr val="002060"/>
                </a:solidFill>
              </a:rPr>
              <a:t>ā</a:t>
            </a:r>
            <a:r>
              <a:rPr lang="en-US" sz="1300" i="1" dirty="0" err="1" smtClean="0"/>
              <a:t>p</a:t>
            </a:r>
            <a:r>
              <a:rPr lang="en-US" sz="1300" i="1" dirty="0" err="1" smtClean="0">
                <a:solidFill>
                  <a:srgbClr val="002060"/>
                </a:solidFill>
              </a:rPr>
              <a:t>ā</a:t>
            </a:r>
            <a:r>
              <a:rPr lang="en-US" sz="1300" i="1" dirty="0" err="1" smtClean="0"/>
              <a:t>t</a:t>
            </a:r>
            <a:r>
              <a:rPr lang="en-US" sz="1300" i="1" dirty="0" smtClean="0"/>
              <a:t>	       </a:t>
            </a:r>
            <a:r>
              <a:rPr lang="en-US" sz="1300" i="1" dirty="0" err="1" smtClean="0"/>
              <a:t>Brunellia</a:t>
            </a:r>
            <a:r>
              <a:rPr lang="en-US" sz="1300" i="1" dirty="0" smtClean="0"/>
              <a:t> </a:t>
            </a:r>
            <a:r>
              <a:rPr lang="en-US" sz="1300" i="1" dirty="0" err="1" smtClean="0"/>
              <a:t>mexicana</a:t>
            </a:r>
            <a:r>
              <a:rPr lang="en-US" sz="1300" i="1" dirty="0" smtClean="0"/>
              <a:t> </a:t>
            </a:r>
            <a:r>
              <a:rPr lang="en-US" sz="1300" dirty="0" smtClean="0"/>
              <a:t>(Sierra </a:t>
            </a:r>
            <a:r>
              <a:rPr lang="en-US" sz="1300" dirty="0" err="1" smtClean="0"/>
              <a:t>Nororiental</a:t>
            </a:r>
            <a:r>
              <a:rPr lang="en-US" sz="1300" dirty="0" smtClean="0"/>
              <a:t> de Puebla Nahuat)</a:t>
            </a:r>
          </a:p>
          <a:p>
            <a:pPr>
              <a:buNone/>
            </a:pPr>
            <a:r>
              <a:rPr lang="en-US" sz="1300" i="1" dirty="0" smtClean="0"/>
              <a:t>	 </a:t>
            </a:r>
            <a:r>
              <a:rPr lang="en-US" sz="1300" i="1" dirty="0" err="1" smtClean="0"/>
              <a:t>tekol</a:t>
            </a:r>
            <a:r>
              <a:rPr lang="en-US" sz="1300" i="1" dirty="0" err="1" smtClean="0">
                <a:solidFill>
                  <a:srgbClr val="002060"/>
                </a:solidFill>
              </a:rPr>
              <a:t>ō</a:t>
            </a:r>
            <a:r>
              <a:rPr lang="en-US" sz="1300" i="1" dirty="0" err="1" smtClean="0"/>
              <a:t>tl</a:t>
            </a:r>
            <a:r>
              <a:rPr lang="en-US" sz="1300" i="1" dirty="0" smtClean="0"/>
              <a:t>        </a:t>
            </a:r>
            <a:r>
              <a:rPr lang="en-US" sz="1300" dirty="0" smtClean="0"/>
              <a:t>various species of owls</a:t>
            </a:r>
            <a:r>
              <a:rPr lang="en-US" sz="1300" i="1" dirty="0" smtClean="0"/>
              <a:t> </a:t>
            </a:r>
            <a:r>
              <a:rPr lang="en-US" sz="1300" dirty="0" smtClean="0"/>
              <a:t>(</a:t>
            </a:r>
            <a:r>
              <a:rPr lang="en-US" sz="1300" i="1" dirty="0" smtClean="0"/>
              <a:t>‘</a:t>
            </a:r>
            <a:r>
              <a:rPr lang="en-US" sz="1300" dirty="0" err="1" smtClean="0"/>
              <a:t>tecolote</a:t>
            </a:r>
            <a:r>
              <a:rPr lang="en-US" sz="1300" i="1" dirty="0" smtClean="0"/>
              <a:t>’ </a:t>
            </a:r>
            <a:r>
              <a:rPr lang="en-US" sz="1300" dirty="0" smtClean="0"/>
              <a:t>in Spanish)</a:t>
            </a:r>
          </a:p>
          <a:p>
            <a:pPr>
              <a:buNone/>
            </a:pPr>
            <a:r>
              <a:rPr lang="en-US" sz="1300" i="1" dirty="0" smtClean="0"/>
              <a:t> 	 </a:t>
            </a:r>
            <a:r>
              <a:rPr lang="en-US" sz="1300" i="1" dirty="0" err="1" smtClean="0"/>
              <a:t>tekol</a:t>
            </a:r>
            <a:r>
              <a:rPr lang="en-US" sz="1300" i="1" dirty="0" err="1" smtClean="0">
                <a:solidFill>
                  <a:srgbClr val="002060"/>
                </a:solidFill>
              </a:rPr>
              <a:t>ō</a:t>
            </a:r>
            <a:r>
              <a:rPr lang="en-US" sz="1300" i="1" dirty="0" err="1" smtClean="0"/>
              <a:t>t</a:t>
            </a:r>
            <a:r>
              <a:rPr lang="en-US" sz="1300" i="1" dirty="0" smtClean="0"/>
              <a:t>         </a:t>
            </a:r>
            <a:r>
              <a:rPr lang="en-US" sz="1300" dirty="0" smtClean="0"/>
              <a:t>louse (Sierra </a:t>
            </a:r>
            <a:r>
              <a:rPr lang="en-US" sz="1300" dirty="0" err="1" smtClean="0"/>
              <a:t>Nororiental</a:t>
            </a:r>
            <a:r>
              <a:rPr lang="en-US" sz="1300" dirty="0" smtClean="0"/>
              <a:t> de Puebla Nahuat)</a:t>
            </a:r>
          </a:p>
          <a:p>
            <a:pPr>
              <a:buNone/>
            </a:pPr>
            <a:endParaRPr lang="en-US" sz="1400" dirty="0" smtClean="0"/>
          </a:p>
          <a:p>
            <a:pPr>
              <a:buNone/>
            </a:pPr>
            <a:r>
              <a:rPr lang="en-US" sz="1300" dirty="0" smtClean="0"/>
              <a:t>2.	Non-random diachronic semantic shift:</a:t>
            </a:r>
          </a:p>
          <a:p>
            <a:pPr>
              <a:buNone/>
            </a:pPr>
            <a:r>
              <a:rPr lang="en-US" sz="1300" dirty="0" smtClean="0"/>
              <a:t>	</a:t>
            </a:r>
            <a:r>
              <a:rPr lang="en-US" sz="1300" i="1" dirty="0" err="1" smtClean="0"/>
              <a:t>kowyestli</a:t>
            </a:r>
            <a:r>
              <a:rPr lang="en-US" sz="1300" dirty="0" smtClean="0"/>
              <a:t>     (lit. ‘tree-blood’) </a:t>
            </a:r>
            <a:r>
              <a:rPr lang="en-US" sz="1300" i="1" dirty="0" err="1" smtClean="0"/>
              <a:t>Jatropha</a:t>
            </a:r>
            <a:r>
              <a:rPr lang="en-US" sz="1300" i="1" dirty="0" smtClean="0"/>
              <a:t> </a:t>
            </a:r>
            <a:r>
              <a:rPr lang="en-US" sz="1300" i="1" dirty="0" err="1" smtClean="0"/>
              <a:t>elbae</a:t>
            </a:r>
            <a:r>
              <a:rPr lang="en-US" sz="1300" i="1" dirty="0" smtClean="0"/>
              <a:t> </a:t>
            </a:r>
            <a:r>
              <a:rPr lang="en-US" sz="1300" dirty="0" smtClean="0"/>
              <a:t>(Balsas Valley Nahuatl communities)</a:t>
            </a:r>
          </a:p>
          <a:p>
            <a:pPr>
              <a:buNone/>
            </a:pPr>
            <a:r>
              <a:rPr lang="en-US" sz="1300" dirty="0" smtClean="0"/>
              <a:t>	</a:t>
            </a:r>
            <a:r>
              <a:rPr lang="en-US" sz="1300" i="1" dirty="0" err="1" smtClean="0"/>
              <a:t>eskowit</a:t>
            </a:r>
            <a:r>
              <a:rPr lang="en-US" sz="1300" dirty="0" smtClean="0"/>
              <a:t>        (lit., ‘blood-tree’) </a:t>
            </a:r>
            <a:r>
              <a:rPr lang="en-US" sz="1300" i="1" dirty="0" smtClean="0"/>
              <a:t>Croton </a:t>
            </a:r>
            <a:r>
              <a:rPr lang="en-US" sz="1300" i="1" dirty="0" err="1" smtClean="0"/>
              <a:t>draco</a:t>
            </a:r>
            <a:r>
              <a:rPr lang="en-US" sz="1300" i="1" dirty="0" smtClean="0"/>
              <a:t> </a:t>
            </a:r>
            <a:r>
              <a:rPr lang="en-US" sz="1300" dirty="0" smtClean="0"/>
              <a:t>(Sierra </a:t>
            </a:r>
            <a:r>
              <a:rPr lang="en-US" sz="1300" dirty="0" err="1" smtClean="0"/>
              <a:t>Nororiental</a:t>
            </a:r>
            <a:r>
              <a:rPr lang="en-US" sz="1300" dirty="0" smtClean="0"/>
              <a:t> de Puebla Nahuat communities)</a:t>
            </a:r>
          </a:p>
          <a:p>
            <a:pPr>
              <a:buNone/>
            </a:pPr>
            <a:endParaRPr lang="en-US" sz="1400" dirty="0" smtClean="0"/>
          </a:p>
          <a:p>
            <a:pPr>
              <a:buNone/>
            </a:pPr>
            <a:r>
              <a:rPr lang="en-US" sz="1400" dirty="0" smtClean="0"/>
              <a:t>3.</a:t>
            </a:r>
            <a:r>
              <a:rPr lang="en-US" sz="1300" dirty="0" smtClean="0"/>
              <a:t>	Isolated shifts to community-specific nomenclature</a:t>
            </a:r>
          </a:p>
          <a:p>
            <a:pPr>
              <a:buNone/>
            </a:pPr>
            <a:r>
              <a:rPr lang="en-US" sz="1400" dirty="0" smtClean="0"/>
              <a:t> 	</a:t>
            </a:r>
            <a:r>
              <a:rPr lang="en-US" sz="1300" i="1" dirty="0" err="1" smtClean="0"/>
              <a:t>sakapal</a:t>
            </a:r>
            <a:r>
              <a:rPr lang="en-US" sz="1300" i="1" dirty="0" smtClean="0"/>
              <a:t>/</a:t>
            </a:r>
            <a:r>
              <a:rPr lang="en-US" sz="1300" i="1" dirty="0" err="1" smtClean="0"/>
              <a:t>sakapahli</a:t>
            </a:r>
            <a:r>
              <a:rPr lang="en-US" sz="1300" i="1" dirty="0" smtClean="0"/>
              <a:t>/</a:t>
            </a:r>
            <a:r>
              <a:rPr lang="en-US" sz="1300" i="1" dirty="0" err="1" smtClean="0"/>
              <a:t>sakapalli</a:t>
            </a:r>
            <a:r>
              <a:rPr lang="en-US" sz="1300" i="1" dirty="0" smtClean="0"/>
              <a:t> </a:t>
            </a:r>
            <a:r>
              <a:rPr lang="en-US" sz="1300" dirty="0" smtClean="0"/>
              <a:t>	</a:t>
            </a:r>
            <a:r>
              <a:rPr lang="en-US" sz="1300" i="1" dirty="0" err="1" smtClean="0"/>
              <a:t>Cuscuta</a:t>
            </a:r>
            <a:r>
              <a:rPr lang="en-US" sz="1300" dirty="0" smtClean="0"/>
              <a:t> spp.</a:t>
            </a:r>
          </a:p>
          <a:p>
            <a:pPr>
              <a:buNone/>
            </a:pPr>
            <a:r>
              <a:rPr lang="en-US" sz="1300" dirty="0" smtClean="0"/>
              <a:t>	&gt;	</a:t>
            </a:r>
            <a:r>
              <a:rPr lang="en-US" sz="1300" i="1" dirty="0" err="1" smtClean="0"/>
              <a:t>itson</a:t>
            </a:r>
            <a:r>
              <a:rPr lang="en-US" sz="1300" i="1" dirty="0" smtClean="0"/>
              <a:t> </a:t>
            </a:r>
            <a:r>
              <a:rPr lang="en-US" sz="1300" i="1" dirty="0" err="1" smtClean="0"/>
              <a:t>wetskistli</a:t>
            </a:r>
            <a:r>
              <a:rPr lang="en-US" sz="1300" i="1" dirty="0" smtClean="0"/>
              <a:t> </a:t>
            </a:r>
            <a:r>
              <a:rPr lang="en-US" sz="1300" dirty="0" smtClean="0"/>
              <a:t>(lit., ‘hair of a carnival performer’)  San Miguel </a:t>
            </a:r>
            <a:r>
              <a:rPr lang="en-US" sz="1300" dirty="0" err="1" smtClean="0"/>
              <a:t>Tecuiciapan</a:t>
            </a:r>
            <a:r>
              <a:rPr lang="en-US" sz="1300" dirty="0" smtClean="0"/>
              <a:t>, Balsas River valley</a:t>
            </a:r>
          </a:p>
          <a:p>
            <a:pPr>
              <a:buNone/>
            </a:pPr>
            <a:endParaRPr lang="en-US" sz="1300" dirty="0" smtClean="0"/>
          </a:p>
          <a:p>
            <a:pPr>
              <a:buAutoNum type="arabicPeriod" startAt="4"/>
            </a:pPr>
            <a:r>
              <a:rPr lang="en-US" sz="1300" dirty="0" smtClean="0"/>
              <a:t>Analysis of patterned variation across genetically related languages at different levels of historical relations</a:t>
            </a:r>
          </a:p>
          <a:p>
            <a:pPr>
              <a:buNone/>
            </a:pPr>
            <a:r>
              <a:rPr lang="en-US" sz="1300" dirty="0" smtClean="0"/>
              <a:t>	Stability of cognates may reflect</a:t>
            </a:r>
          </a:p>
          <a:p>
            <a:pPr>
              <a:buNone/>
            </a:pPr>
            <a:r>
              <a:rPr lang="en-US" sz="1300" dirty="0" smtClean="0"/>
              <a:t>		a. Relative degree of human management</a:t>
            </a:r>
          </a:p>
          <a:p>
            <a:pPr>
              <a:buNone/>
            </a:pPr>
            <a:r>
              <a:rPr lang="en-US" sz="1300" dirty="0" smtClean="0"/>
              <a:t>		b. Morphological structure of the </a:t>
            </a:r>
            <a:r>
              <a:rPr lang="en-US" sz="1300" dirty="0" err="1" smtClean="0"/>
              <a:t>bioterm</a:t>
            </a:r>
            <a:r>
              <a:rPr lang="en-US" sz="1300" dirty="0" smtClean="0"/>
              <a:t> (i.e., </a:t>
            </a:r>
            <a:r>
              <a:rPr lang="en-US" sz="1300" dirty="0" err="1" smtClean="0"/>
              <a:t>monomorphemic</a:t>
            </a:r>
            <a:r>
              <a:rPr lang="en-US" sz="1300" dirty="0" smtClean="0"/>
              <a:t>, compound)</a:t>
            </a:r>
          </a:p>
          <a:p>
            <a:pPr>
              <a:buNone/>
            </a:pPr>
            <a:r>
              <a:rPr lang="en-US" sz="1300" dirty="0" smtClean="0"/>
              <a:t>		c. Relative commonality of the referent</a:t>
            </a:r>
            <a:endParaRPr lang="en-US" sz="1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2200" dirty="0" smtClean="0">
                <a:solidFill>
                  <a:srgbClr val="3D7340"/>
                </a:solidFill>
              </a:rPr>
              <a:t>Linking cognates across genetically related languages</a:t>
            </a:r>
            <a:endParaRPr lang="en-US" sz="2200" dirty="0">
              <a:solidFill>
                <a:srgbClr val="3D7340"/>
              </a:solidFill>
            </a:endParaRPr>
          </a:p>
        </p:txBody>
      </p:sp>
      <p:sp>
        <p:nvSpPr>
          <p:cNvPr id="3" name="Content Placeholder 2"/>
          <p:cNvSpPr>
            <a:spLocks noGrp="1"/>
          </p:cNvSpPr>
          <p:nvPr>
            <p:ph idx="1"/>
          </p:nvPr>
        </p:nvSpPr>
        <p:spPr>
          <a:xfrm>
            <a:off x="457200" y="990600"/>
            <a:ext cx="8229600" cy="5562600"/>
          </a:xfrm>
        </p:spPr>
        <p:txBody>
          <a:bodyPr/>
          <a:lstStyle/>
          <a:p>
            <a:r>
              <a:rPr lang="en-US" sz="1300" dirty="0" smtClean="0"/>
              <a:t>Patterned linguistic variation among distinct genetically related languages will be reflected in the nomenclature of flora and fauna:</a:t>
            </a:r>
          </a:p>
          <a:p>
            <a:pPr lvl="1">
              <a:buNone/>
            </a:pPr>
            <a:r>
              <a:rPr lang="en-US" sz="1300" dirty="0" smtClean="0">
                <a:solidFill>
                  <a:srgbClr val="FF0000"/>
                </a:solidFill>
              </a:rPr>
              <a:t>	Squash		</a:t>
            </a:r>
            <a:r>
              <a:rPr lang="en-US" sz="1300" i="1" dirty="0" err="1" smtClean="0"/>
              <a:t>ayohtli</a:t>
            </a:r>
            <a:r>
              <a:rPr lang="en-US" sz="1300" dirty="0" smtClean="0">
                <a:solidFill>
                  <a:srgbClr val="FF0000"/>
                </a:solidFill>
              </a:rPr>
              <a:t>	</a:t>
            </a:r>
            <a:r>
              <a:rPr lang="en-US" sz="1300" i="1" dirty="0" err="1" smtClean="0"/>
              <a:t>ayohtle</a:t>
            </a:r>
            <a:r>
              <a:rPr lang="en-US" sz="1300" dirty="0" smtClean="0">
                <a:solidFill>
                  <a:srgbClr val="FF0000"/>
                </a:solidFill>
              </a:rPr>
              <a:t>	</a:t>
            </a:r>
            <a:r>
              <a:rPr lang="en-US" sz="1300" i="1" dirty="0" err="1" smtClean="0"/>
              <a:t>ayoh</a:t>
            </a:r>
            <a:r>
              <a:rPr lang="en-US" sz="1300" i="1" dirty="0" smtClean="0"/>
              <a:t>	 </a:t>
            </a:r>
            <a:r>
              <a:rPr lang="en-US" sz="1300" dirty="0" smtClean="0"/>
              <a:t>(Nahuatl)</a:t>
            </a:r>
          </a:p>
          <a:p>
            <a:pPr lvl="1">
              <a:buNone/>
            </a:pPr>
            <a:r>
              <a:rPr lang="en-US" sz="1300" dirty="0" smtClean="0">
                <a:solidFill>
                  <a:srgbClr val="FF0000"/>
                </a:solidFill>
              </a:rPr>
              <a:t>	Avocado		</a:t>
            </a:r>
            <a:r>
              <a:rPr lang="en-US" sz="1300" i="1" dirty="0" err="1" smtClean="0"/>
              <a:t>awakatl</a:t>
            </a:r>
            <a:r>
              <a:rPr lang="en-US" sz="1300" dirty="0" smtClean="0"/>
              <a:t>	</a:t>
            </a:r>
            <a:r>
              <a:rPr lang="en-US" sz="1300" i="1" dirty="0" err="1" smtClean="0"/>
              <a:t>awakat</a:t>
            </a:r>
            <a:r>
              <a:rPr lang="en-US" sz="1300" dirty="0" smtClean="0"/>
              <a:t>	</a:t>
            </a:r>
            <a:r>
              <a:rPr lang="en-US" sz="1300" i="1" dirty="0" err="1" smtClean="0"/>
              <a:t>p</a:t>
            </a:r>
            <a:r>
              <a:rPr lang="en-US" sz="1300" i="1" dirty="0" err="1" smtClean="0">
                <a:solidFill>
                  <a:srgbClr val="002060"/>
                </a:solidFill>
              </a:rPr>
              <a:t>ā</a:t>
            </a:r>
            <a:r>
              <a:rPr lang="en-US" sz="1300" i="1" dirty="0" err="1" smtClean="0"/>
              <a:t>wa</a:t>
            </a:r>
            <a:r>
              <a:rPr lang="en-US" sz="1300" i="1" dirty="0" smtClean="0"/>
              <a:t>	</a:t>
            </a:r>
            <a:r>
              <a:rPr lang="en-US" sz="1300" dirty="0" smtClean="0"/>
              <a:t> (Nahuatl)</a:t>
            </a:r>
            <a:endParaRPr lang="en-US" sz="1300" i="1" dirty="0" smtClean="0"/>
          </a:p>
          <a:p>
            <a:pPr lvl="1">
              <a:buNone/>
            </a:pPr>
            <a:r>
              <a:rPr lang="en-US" sz="1300" i="1" dirty="0" smtClean="0"/>
              <a:t>	</a:t>
            </a:r>
            <a:r>
              <a:rPr lang="en-US" sz="1300" i="1" dirty="0" smtClean="0">
                <a:solidFill>
                  <a:srgbClr val="FF0000"/>
                </a:solidFill>
              </a:rPr>
              <a:t>Smilax</a:t>
            </a:r>
            <a:r>
              <a:rPr lang="en-US" sz="1300" dirty="0" smtClean="0">
                <a:solidFill>
                  <a:srgbClr val="FF0000"/>
                </a:solidFill>
              </a:rPr>
              <a:t> sp. (edible)	</a:t>
            </a:r>
            <a:r>
              <a:rPr lang="en-US" sz="1300" dirty="0" smtClean="0"/>
              <a:t> </a:t>
            </a:r>
            <a:r>
              <a:rPr lang="en-US" sz="1300" i="1" dirty="0" smtClean="0"/>
              <a:t>i</a:t>
            </a:r>
            <a:r>
              <a:rPr lang="en-US" sz="1300" i="1" baseline="30000" dirty="0" smtClean="0"/>
              <a:t>3</a:t>
            </a:r>
            <a:r>
              <a:rPr lang="en-US" sz="1300" i="1" dirty="0" smtClean="0"/>
              <a:t>tun</a:t>
            </a:r>
            <a:r>
              <a:rPr lang="en-US" sz="1300" i="1" baseline="30000" dirty="0" smtClean="0"/>
              <a:t>4</a:t>
            </a:r>
            <a:r>
              <a:rPr lang="en-US" sz="1300" i="1" dirty="0" smtClean="0"/>
              <a:t> ti</a:t>
            </a:r>
            <a:r>
              <a:rPr lang="en-US" sz="1300" i="1" baseline="30000" dirty="0" smtClean="0"/>
              <a:t>1</a:t>
            </a:r>
            <a:r>
              <a:rPr lang="en-US" sz="1300" i="1" dirty="0" smtClean="0"/>
              <a:t>su</a:t>
            </a:r>
            <a:r>
              <a:rPr lang="en-US" sz="1300" i="1" baseline="30000" dirty="0" smtClean="0"/>
              <a:t>4</a:t>
            </a:r>
            <a:r>
              <a:rPr lang="en-US" sz="1300" i="1" dirty="0" smtClean="0"/>
              <a:t>ma</a:t>
            </a:r>
            <a:r>
              <a:rPr lang="en-US" sz="1300" i="1" baseline="30000" dirty="0" smtClean="0"/>
              <a:t>4	</a:t>
            </a:r>
            <a:r>
              <a:rPr lang="en-US" sz="1300" i="1" dirty="0" err="1" smtClean="0"/>
              <a:t>yuva</a:t>
            </a:r>
            <a:r>
              <a:rPr lang="en-US" sz="1300" i="1" dirty="0" smtClean="0"/>
              <a:t> </a:t>
            </a:r>
            <a:r>
              <a:rPr lang="en-US" sz="1300" i="1" dirty="0" err="1" smtClean="0"/>
              <a:t>so’ma</a:t>
            </a:r>
            <a:r>
              <a:rPr lang="en-US" sz="1300" dirty="0" smtClean="0"/>
              <a:t>	 (Mixtec)</a:t>
            </a:r>
          </a:p>
          <a:p>
            <a:pPr lvl="1">
              <a:buNone/>
            </a:pPr>
            <a:r>
              <a:rPr lang="en-US" sz="1300" i="1" dirty="0" smtClean="0"/>
              <a:t>	</a:t>
            </a:r>
            <a:r>
              <a:rPr lang="en-US" sz="1300" i="1" dirty="0" err="1" smtClean="0">
                <a:solidFill>
                  <a:srgbClr val="FF0000"/>
                </a:solidFill>
              </a:rPr>
              <a:t>Senna</a:t>
            </a:r>
            <a:r>
              <a:rPr lang="en-US" sz="1300" dirty="0" smtClean="0">
                <a:solidFill>
                  <a:srgbClr val="FF0000"/>
                </a:solidFill>
              </a:rPr>
              <a:t> spp.	</a:t>
            </a:r>
            <a:r>
              <a:rPr lang="en-US" sz="1300" dirty="0" smtClean="0"/>
              <a:t> 	</a:t>
            </a:r>
            <a:r>
              <a:rPr lang="en-US" sz="1300" i="1" dirty="0" smtClean="0"/>
              <a:t>i</a:t>
            </a:r>
            <a:r>
              <a:rPr lang="en-US" sz="1300" i="1" baseline="30000" dirty="0" smtClean="0"/>
              <a:t>3</a:t>
            </a:r>
            <a:r>
              <a:rPr lang="en-US" sz="1300" i="1" dirty="0" smtClean="0"/>
              <a:t>ta</a:t>
            </a:r>
            <a:r>
              <a:rPr lang="en-US" sz="1300" i="1" baseline="30000" dirty="0" smtClean="0"/>
              <a:t>2</a:t>
            </a:r>
            <a:r>
              <a:rPr lang="en-US" sz="1300" i="1" dirty="0" smtClean="0"/>
              <a:t> tiu</a:t>
            </a:r>
            <a:r>
              <a:rPr lang="en-US" sz="1300" i="1" baseline="30000" dirty="0" smtClean="0"/>
              <a:t>13</a:t>
            </a:r>
            <a:r>
              <a:rPr lang="en-US" sz="1300" i="1" dirty="0" smtClean="0"/>
              <a:t>ma</a:t>
            </a:r>
            <a:r>
              <a:rPr lang="en-US" sz="1300" i="1" baseline="30000" dirty="0" smtClean="0"/>
              <a:t>2		</a:t>
            </a:r>
            <a:r>
              <a:rPr lang="en-US" sz="1300" i="1" dirty="0" err="1" smtClean="0"/>
              <a:t>tuita</a:t>
            </a:r>
            <a:r>
              <a:rPr lang="en-US" sz="1300" i="1" dirty="0" smtClean="0"/>
              <a:t> </a:t>
            </a:r>
            <a:r>
              <a:rPr lang="en-US" sz="1300" i="1" dirty="0" err="1" smtClean="0"/>
              <a:t>timi</a:t>
            </a:r>
            <a:r>
              <a:rPr lang="en-US" sz="1300" dirty="0" smtClean="0"/>
              <a:t>	 (Mixtec) ti1mi3i4</a:t>
            </a:r>
          </a:p>
          <a:p>
            <a:pPr lvl="1">
              <a:buNone/>
            </a:pPr>
            <a:endParaRPr lang="en-US" sz="1300" i="1" baseline="30000" dirty="0">
              <a:solidFill>
                <a:srgbClr val="FF0000"/>
              </a:solidFill>
            </a:endParaRPr>
          </a:p>
        </p:txBody>
      </p:sp>
      <p:sp>
        <p:nvSpPr>
          <p:cNvPr id="5" name="Oval 4"/>
          <p:cNvSpPr/>
          <p:nvPr/>
        </p:nvSpPr>
        <p:spPr>
          <a:xfrm>
            <a:off x="1143000" y="2895600"/>
            <a:ext cx="1066800" cy="4572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accent5">
                    <a:lumMod val="50000"/>
                  </a:schemeClr>
                </a:solidFill>
              </a:rPr>
              <a:t>ayohtli</a:t>
            </a:r>
            <a:endParaRPr lang="en-US" sz="1200" dirty="0">
              <a:solidFill>
                <a:schemeClr val="accent5">
                  <a:lumMod val="50000"/>
                </a:schemeClr>
              </a:solidFill>
            </a:endParaRPr>
          </a:p>
        </p:txBody>
      </p:sp>
      <p:sp>
        <p:nvSpPr>
          <p:cNvPr id="6" name="Oval 5"/>
          <p:cNvSpPr/>
          <p:nvPr/>
        </p:nvSpPr>
        <p:spPr>
          <a:xfrm>
            <a:off x="2514600" y="2895600"/>
            <a:ext cx="1066800" cy="4572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accent5">
                    <a:lumMod val="50000"/>
                  </a:schemeClr>
                </a:solidFill>
              </a:rPr>
              <a:t>ayohtle</a:t>
            </a:r>
            <a:endParaRPr lang="en-US" sz="1200" dirty="0">
              <a:solidFill>
                <a:schemeClr val="accent5">
                  <a:lumMod val="50000"/>
                </a:schemeClr>
              </a:solidFill>
            </a:endParaRPr>
          </a:p>
        </p:txBody>
      </p:sp>
      <p:sp>
        <p:nvSpPr>
          <p:cNvPr id="7" name="Oval 6"/>
          <p:cNvSpPr/>
          <p:nvPr/>
        </p:nvSpPr>
        <p:spPr>
          <a:xfrm>
            <a:off x="3810000" y="2895600"/>
            <a:ext cx="1066800" cy="4572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accent5">
                    <a:lumMod val="50000"/>
                  </a:schemeClr>
                </a:solidFill>
              </a:rPr>
              <a:t>ayoh</a:t>
            </a:r>
            <a:endParaRPr lang="en-US" sz="1200" dirty="0">
              <a:solidFill>
                <a:schemeClr val="accent5">
                  <a:lumMod val="50000"/>
                </a:schemeClr>
              </a:solidFill>
            </a:endParaRPr>
          </a:p>
        </p:txBody>
      </p:sp>
      <p:sp>
        <p:nvSpPr>
          <p:cNvPr id="8" name="TextBox 7"/>
          <p:cNvSpPr txBox="1"/>
          <p:nvPr/>
        </p:nvSpPr>
        <p:spPr>
          <a:xfrm>
            <a:off x="1219200" y="3505200"/>
            <a:ext cx="2057400" cy="276999"/>
          </a:xfrm>
          <a:prstGeom prst="rect">
            <a:avLst/>
          </a:prstGeom>
          <a:noFill/>
        </p:spPr>
        <p:txBody>
          <a:bodyPr wrap="square" rtlCol="0">
            <a:spAutoFit/>
          </a:bodyPr>
          <a:lstStyle/>
          <a:p>
            <a:r>
              <a:rPr lang="en-US" sz="1200" dirty="0" smtClean="0"/>
              <a:t>Author: J. Amith</a:t>
            </a:r>
            <a:endParaRPr lang="en-US" sz="1200" dirty="0"/>
          </a:p>
        </p:txBody>
      </p:sp>
      <p:sp>
        <p:nvSpPr>
          <p:cNvPr id="9" name="TextBox 8"/>
          <p:cNvSpPr txBox="1"/>
          <p:nvPr/>
        </p:nvSpPr>
        <p:spPr>
          <a:xfrm>
            <a:off x="1219200" y="3733800"/>
            <a:ext cx="7467600" cy="738664"/>
          </a:xfrm>
          <a:prstGeom prst="rect">
            <a:avLst/>
          </a:prstGeom>
          <a:noFill/>
        </p:spPr>
        <p:txBody>
          <a:bodyPr wrap="square" rtlCol="0">
            <a:spAutoFit/>
          </a:bodyPr>
          <a:lstStyle/>
          <a:p>
            <a:r>
              <a:rPr lang="en-US" sz="1200" i="1" dirty="0" err="1" smtClean="0"/>
              <a:t>Ayohtle</a:t>
            </a:r>
            <a:r>
              <a:rPr lang="en-US" sz="1200" dirty="0" smtClean="0"/>
              <a:t> manifests front vowel lowering, characteristic of San Juan </a:t>
            </a:r>
            <a:r>
              <a:rPr lang="en-US" sz="1200" dirty="0" err="1" smtClean="0"/>
              <a:t>Tetelcingo</a:t>
            </a:r>
            <a:r>
              <a:rPr lang="en-US" sz="1200" dirty="0" smtClean="0"/>
              <a:t>, Guerrero. </a:t>
            </a:r>
            <a:r>
              <a:rPr lang="en-US" sz="1200" i="1" dirty="0" err="1" smtClean="0"/>
              <a:t>Ayoh</a:t>
            </a:r>
            <a:r>
              <a:rPr lang="en-US" sz="1200" i="1" dirty="0" smtClean="0"/>
              <a:t> </a:t>
            </a:r>
            <a:r>
              <a:rPr lang="en-US" sz="1200" dirty="0" smtClean="0"/>
              <a:t>manifests the complete loss of the </a:t>
            </a:r>
            <a:r>
              <a:rPr lang="en-US" sz="1200" dirty="0" err="1" smtClean="0"/>
              <a:t>absolutive</a:t>
            </a:r>
            <a:r>
              <a:rPr lang="en-US" sz="1200" dirty="0" smtClean="0"/>
              <a:t> suffix </a:t>
            </a:r>
            <a:r>
              <a:rPr lang="en-US" sz="1200" i="1" dirty="0" smtClean="0"/>
              <a:t>–</a:t>
            </a:r>
            <a:r>
              <a:rPr lang="en-US" sz="1200" i="1" dirty="0" err="1" smtClean="0"/>
              <a:t>ti</a:t>
            </a:r>
            <a:r>
              <a:rPr lang="en-US" sz="1200" dirty="0" smtClean="0"/>
              <a:t> (Sierra </a:t>
            </a:r>
            <a:r>
              <a:rPr lang="en-US" sz="1200" dirty="0" err="1" smtClean="0"/>
              <a:t>Nororiental</a:t>
            </a:r>
            <a:r>
              <a:rPr lang="en-US" sz="1200" dirty="0" smtClean="0"/>
              <a:t> de Puebla; the </a:t>
            </a:r>
            <a:r>
              <a:rPr lang="en-US" sz="1200" dirty="0" err="1" smtClean="0"/>
              <a:t>absolutive</a:t>
            </a:r>
            <a:r>
              <a:rPr lang="en-US" sz="1200" dirty="0" smtClean="0"/>
              <a:t> is -</a:t>
            </a:r>
            <a:r>
              <a:rPr lang="en-US" sz="1200" i="1" dirty="0" err="1" smtClean="0"/>
              <a:t>tli</a:t>
            </a:r>
            <a:r>
              <a:rPr lang="en-US" sz="1200" dirty="0" smtClean="0"/>
              <a:t> in other Nahuatl languages)  </a:t>
            </a:r>
            <a:r>
              <a:rPr lang="en-US" sz="1600" b="1" dirty="0" smtClean="0"/>
              <a:t>+</a:t>
            </a:r>
            <a:r>
              <a:rPr lang="en-US" dirty="0" smtClean="0"/>
              <a:t> </a:t>
            </a:r>
            <a:r>
              <a:rPr lang="en-US" sz="1200" b="1" dirty="0" smtClean="0"/>
              <a:t>ADD COMMENT</a:t>
            </a:r>
            <a:endParaRPr lang="en-US" sz="1200" b="1" dirty="0"/>
          </a:p>
        </p:txBody>
      </p:sp>
      <p:sp>
        <p:nvSpPr>
          <p:cNvPr id="10" name="Oval 9"/>
          <p:cNvSpPr/>
          <p:nvPr/>
        </p:nvSpPr>
        <p:spPr>
          <a:xfrm>
            <a:off x="1143000" y="4876800"/>
            <a:ext cx="1066800"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i</a:t>
            </a:r>
            <a:r>
              <a:rPr lang="en-US" sz="1200" i="1" baseline="30000" dirty="0" smtClean="0">
                <a:solidFill>
                  <a:schemeClr val="tx1"/>
                </a:solidFill>
              </a:rPr>
              <a:t>3</a:t>
            </a:r>
            <a:r>
              <a:rPr lang="en-US" sz="1200" i="1" dirty="0" smtClean="0">
                <a:solidFill>
                  <a:schemeClr val="tx1"/>
                </a:solidFill>
              </a:rPr>
              <a:t>tun</a:t>
            </a:r>
            <a:r>
              <a:rPr lang="en-US" sz="1200" i="1" baseline="30000" dirty="0" smtClean="0">
                <a:solidFill>
                  <a:schemeClr val="tx1"/>
                </a:solidFill>
              </a:rPr>
              <a:t>4</a:t>
            </a:r>
            <a:r>
              <a:rPr lang="en-US" sz="1200" i="1" dirty="0" smtClean="0">
                <a:solidFill>
                  <a:schemeClr val="tx1"/>
                </a:solidFill>
              </a:rPr>
              <a:t> tiu</a:t>
            </a:r>
            <a:r>
              <a:rPr lang="en-US" sz="1200" i="1" baseline="30000" dirty="0" smtClean="0">
                <a:solidFill>
                  <a:schemeClr val="tx1"/>
                </a:solidFill>
              </a:rPr>
              <a:t>13</a:t>
            </a:r>
            <a:r>
              <a:rPr lang="en-US" sz="1200" i="1" dirty="0" smtClean="0">
                <a:solidFill>
                  <a:schemeClr val="tx1"/>
                </a:solidFill>
              </a:rPr>
              <a:t>ma</a:t>
            </a:r>
            <a:r>
              <a:rPr lang="en-US" sz="1200" i="1" baseline="30000" dirty="0" smtClean="0">
                <a:solidFill>
                  <a:schemeClr val="tx1"/>
                </a:solidFill>
              </a:rPr>
              <a:t>2</a:t>
            </a:r>
            <a:endParaRPr lang="en-US" sz="1200" dirty="0">
              <a:solidFill>
                <a:schemeClr val="tx1"/>
              </a:solidFill>
            </a:endParaRPr>
          </a:p>
        </p:txBody>
      </p:sp>
      <p:sp>
        <p:nvSpPr>
          <p:cNvPr id="11" name="Oval 10"/>
          <p:cNvSpPr/>
          <p:nvPr/>
        </p:nvSpPr>
        <p:spPr>
          <a:xfrm>
            <a:off x="2514600" y="4876800"/>
            <a:ext cx="1066800"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rPr>
              <a:t>tuita</a:t>
            </a:r>
            <a:endParaRPr lang="en-US" sz="1200" i="1" dirty="0" smtClean="0">
              <a:solidFill>
                <a:schemeClr val="tx1"/>
              </a:solidFill>
            </a:endParaRPr>
          </a:p>
          <a:p>
            <a:pPr algn="ctr"/>
            <a:r>
              <a:rPr lang="en-US" sz="1200" i="1" dirty="0" err="1" smtClean="0">
                <a:solidFill>
                  <a:schemeClr val="tx1"/>
                </a:solidFill>
              </a:rPr>
              <a:t>timi</a:t>
            </a:r>
            <a:endParaRPr lang="en-US" sz="1200" dirty="0">
              <a:solidFill>
                <a:schemeClr val="tx1"/>
              </a:solidFill>
            </a:endParaRPr>
          </a:p>
        </p:txBody>
      </p:sp>
      <p:sp>
        <p:nvSpPr>
          <p:cNvPr id="12" name="TextBox 11"/>
          <p:cNvSpPr txBox="1"/>
          <p:nvPr/>
        </p:nvSpPr>
        <p:spPr>
          <a:xfrm>
            <a:off x="1219200" y="5562600"/>
            <a:ext cx="2057400" cy="276999"/>
          </a:xfrm>
          <a:prstGeom prst="rect">
            <a:avLst/>
          </a:prstGeom>
          <a:noFill/>
        </p:spPr>
        <p:txBody>
          <a:bodyPr wrap="square" rtlCol="0">
            <a:spAutoFit/>
          </a:bodyPr>
          <a:lstStyle/>
          <a:p>
            <a:r>
              <a:rPr lang="en-US" sz="1200" dirty="0" smtClean="0"/>
              <a:t>Author: J. Amith</a:t>
            </a:r>
            <a:endParaRPr lang="en-US" sz="1200" dirty="0"/>
          </a:p>
        </p:txBody>
      </p:sp>
      <p:sp>
        <p:nvSpPr>
          <p:cNvPr id="13" name="TextBox 12"/>
          <p:cNvSpPr txBox="1"/>
          <p:nvPr/>
        </p:nvSpPr>
        <p:spPr>
          <a:xfrm>
            <a:off x="1219200" y="5862935"/>
            <a:ext cx="7467600" cy="707886"/>
          </a:xfrm>
          <a:prstGeom prst="rect">
            <a:avLst/>
          </a:prstGeom>
          <a:noFill/>
        </p:spPr>
        <p:txBody>
          <a:bodyPr wrap="square" rtlCol="0">
            <a:spAutoFit/>
          </a:bodyPr>
          <a:lstStyle/>
          <a:p>
            <a:r>
              <a:rPr lang="en-US" sz="1200" i="1" dirty="0" smtClean="0"/>
              <a:t>I</a:t>
            </a:r>
            <a:r>
              <a:rPr lang="en-US" sz="1200" i="1" baseline="30000" dirty="0" smtClean="0"/>
              <a:t>3</a:t>
            </a:r>
            <a:r>
              <a:rPr lang="en-US" sz="1200" i="1" dirty="0" smtClean="0"/>
              <a:t>ta</a:t>
            </a:r>
            <a:r>
              <a:rPr lang="en-US" sz="1200" i="1" baseline="30000" dirty="0" smtClean="0"/>
              <a:t>2</a:t>
            </a:r>
            <a:r>
              <a:rPr lang="en-US" sz="1200" i="1" dirty="0" smtClean="0"/>
              <a:t> tiu</a:t>
            </a:r>
            <a:r>
              <a:rPr lang="en-US" sz="1200" i="1" baseline="30000" dirty="0" smtClean="0"/>
              <a:t>13</a:t>
            </a:r>
            <a:r>
              <a:rPr lang="en-US" sz="1200" i="1" dirty="0" smtClean="0"/>
              <a:t>ma</a:t>
            </a:r>
            <a:r>
              <a:rPr lang="en-US" sz="1200" i="1" baseline="30000" dirty="0" smtClean="0"/>
              <a:t>2</a:t>
            </a:r>
            <a:r>
              <a:rPr lang="en-US" sz="1200" dirty="0" smtClean="0"/>
              <a:t> means ‘carpenter bee flower’, undoubtedly a reference to the buzz pollination of </a:t>
            </a:r>
            <a:r>
              <a:rPr lang="en-US" sz="1200" i="1" dirty="0" err="1" smtClean="0"/>
              <a:t>Senna</a:t>
            </a:r>
            <a:r>
              <a:rPr lang="en-US" sz="1200" dirty="0" smtClean="0"/>
              <a:t> by bees of the genus </a:t>
            </a:r>
            <a:r>
              <a:rPr lang="en-US" sz="1200" i="1" dirty="0" err="1" smtClean="0"/>
              <a:t>Xylocopa</a:t>
            </a:r>
            <a:r>
              <a:rPr lang="en-US" sz="1200" dirty="0" smtClean="0"/>
              <a:t>. </a:t>
            </a:r>
            <a:r>
              <a:rPr lang="en-US" sz="1200" i="1" dirty="0" err="1" smtClean="0"/>
              <a:t>Tuita</a:t>
            </a:r>
            <a:r>
              <a:rPr lang="en-US" sz="1200" i="1" dirty="0" smtClean="0"/>
              <a:t> </a:t>
            </a:r>
            <a:r>
              <a:rPr lang="en-US" sz="1200" i="1" dirty="0" err="1" smtClean="0"/>
              <a:t>timi</a:t>
            </a:r>
            <a:r>
              <a:rPr lang="en-US" sz="1200" dirty="0" smtClean="0"/>
              <a:t>, from a different Mixtec language, has not been glossed but in many Mixtec languages </a:t>
            </a:r>
            <a:r>
              <a:rPr lang="en-US" sz="1200" i="1" dirty="0" err="1" smtClean="0"/>
              <a:t>timi</a:t>
            </a:r>
            <a:r>
              <a:rPr lang="en-US" sz="1200" i="1" dirty="0" smtClean="0"/>
              <a:t> </a:t>
            </a:r>
            <a:r>
              <a:rPr lang="en-US" sz="1200" dirty="0" smtClean="0"/>
              <a:t>is a large, aggressive solitary bee (e.g., </a:t>
            </a:r>
            <a:r>
              <a:rPr lang="en-US" sz="1200" i="1" dirty="0" smtClean="0"/>
              <a:t>t</a:t>
            </a:r>
            <a:r>
              <a:rPr lang="en-US" sz="1200" i="1" baseline="30000" dirty="0" smtClean="0"/>
              <a:t>1</a:t>
            </a:r>
            <a:r>
              <a:rPr lang="en-US" sz="1200" i="1" dirty="0" smtClean="0"/>
              <a:t>mi</a:t>
            </a:r>
            <a:r>
              <a:rPr lang="en-US" sz="1200" i="1" baseline="30000" dirty="0" smtClean="0"/>
              <a:t>3</a:t>
            </a:r>
            <a:r>
              <a:rPr lang="en-US" sz="1200" i="1" dirty="0" smtClean="0"/>
              <a:t>i</a:t>
            </a:r>
            <a:r>
              <a:rPr lang="en-US" sz="1200" i="1" baseline="30000" dirty="0" smtClean="0"/>
              <a:t>4</a:t>
            </a:r>
            <a:r>
              <a:rPr lang="en-US" sz="1200" dirty="0" smtClean="0"/>
              <a:t> in the language that calls </a:t>
            </a:r>
            <a:r>
              <a:rPr lang="en-US" sz="1200" i="1" dirty="0" err="1" smtClean="0"/>
              <a:t>Senna</a:t>
            </a:r>
            <a:r>
              <a:rPr lang="en-US" sz="1200" dirty="0" smtClean="0"/>
              <a:t> </a:t>
            </a:r>
            <a:r>
              <a:rPr lang="en-US" sz="1200" i="1" dirty="0" smtClean="0"/>
              <a:t>i</a:t>
            </a:r>
            <a:r>
              <a:rPr lang="en-US" sz="1200" i="1" baseline="30000" dirty="0" smtClean="0"/>
              <a:t>3</a:t>
            </a:r>
            <a:r>
              <a:rPr lang="en-US" sz="1200" i="1" dirty="0" smtClean="0"/>
              <a:t>ta</a:t>
            </a:r>
            <a:r>
              <a:rPr lang="en-US" sz="1200" i="1" baseline="30000" dirty="0" smtClean="0"/>
              <a:t>2</a:t>
            </a:r>
            <a:r>
              <a:rPr lang="en-US" sz="1200" i="1" dirty="0" smtClean="0"/>
              <a:t> tiu</a:t>
            </a:r>
            <a:r>
              <a:rPr lang="en-US" sz="1200" i="1" baseline="30000" dirty="0" smtClean="0"/>
              <a:t>13</a:t>
            </a:r>
            <a:r>
              <a:rPr lang="en-US" sz="1200" i="1" dirty="0" smtClean="0"/>
              <a:t>ma</a:t>
            </a:r>
            <a:r>
              <a:rPr lang="en-US" sz="1200" i="1" baseline="30000" dirty="0" smtClean="0"/>
              <a:t>2</a:t>
            </a:r>
            <a:r>
              <a:rPr lang="en-US" sz="1200" dirty="0" smtClean="0"/>
              <a:t>.      </a:t>
            </a:r>
            <a:r>
              <a:rPr lang="en-US" sz="1600" b="1" dirty="0" smtClean="0"/>
              <a:t>+ </a:t>
            </a:r>
            <a:r>
              <a:rPr lang="en-US" sz="1200" b="1" dirty="0" smtClean="0"/>
              <a:t>ADD COMMENT</a:t>
            </a:r>
            <a:endParaRPr lang="en-US" sz="1200" b="1" dirty="0"/>
          </a:p>
        </p:txBody>
      </p:sp>
      <p:sp>
        <p:nvSpPr>
          <p:cNvPr id="14" name="Right Brace 13"/>
          <p:cNvSpPr/>
          <p:nvPr/>
        </p:nvSpPr>
        <p:spPr>
          <a:xfrm>
            <a:off x="5105400" y="26670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a:off x="835152" y="26670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3730752" y="46482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a:off x="838200" y="46482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normAutofit fontScale="90000"/>
          </a:bodyPr>
          <a:lstStyle/>
          <a:p>
            <a:r>
              <a:rPr lang="en-US" sz="1600" dirty="0" smtClean="0"/>
              <a:t>DNA barcodes, photographic records and “rapid response” ethnobiological research:</a:t>
            </a:r>
            <a:br>
              <a:rPr lang="en-US" sz="1600" dirty="0" smtClean="0"/>
            </a:br>
            <a:r>
              <a:rPr lang="en-US" sz="1600" dirty="0" smtClean="0"/>
              <a:t>the utility of Symbiota for matching DNA sequences and photos to ethnographic  data and species identification</a:t>
            </a:r>
            <a:endParaRPr lang="en-US" sz="1600" dirty="0"/>
          </a:p>
        </p:txBody>
      </p:sp>
      <p:sp>
        <p:nvSpPr>
          <p:cNvPr id="3" name="Content Placeholder 2"/>
          <p:cNvSpPr>
            <a:spLocks noGrp="1"/>
          </p:cNvSpPr>
          <p:nvPr>
            <p:ph idx="1"/>
          </p:nvPr>
        </p:nvSpPr>
        <p:spPr>
          <a:xfrm>
            <a:off x="457200" y="914400"/>
            <a:ext cx="8229600" cy="5791200"/>
          </a:xfrm>
        </p:spPr>
        <p:txBody>
          <a:bodyPr>
            <a:normAutofit/>
          </a:bodyPr>
          <a:lstStyle/>
          <a:p>
            <a:pPr>
              <a:buNone/>
            </a:pPr>
            <a:endParaRPr lang="en-US" sz="1300" dirty="0" smtClean="0"/>
          </a:p>
          <a:p>
            <a:r>
              <a:rPr lang="en-US" sz="1300" dirty="0" smtClean="0"/>
              <a:t>Traditionally ethnobiological research involves field collections (for plants of fertile specimens) associated with ethnographic data and then the distribution of material to taxonomic experts</a:t>
            </a:r>
          </a:p>
          <a:p>
            <a:endParaRPr lang="en-US" sz="1300" dirty="0" smtClean="0"/>
          </a:p>
          <a:p>
            <a:r>
              <a:rPr lang="en-US" sz="1300" dirty="0" smtClean="0"/>
              <a:t>Yet in a restricted floristic environment it is possible to determine to species a significant amount of material through: (1) high quality images of flowering plants taken by native speakers trained in digital photography (approx. 60%) ; (2) tissue samples sequenced (</a:t>
            </a:r>
            <a:r>
              <a:rPr lang="en-US" sz="1300" i="1" dirty="0" err="1" smtClean="0"/>
              <a:t>rbcL</a:t>
            </a:r>
            <a:r>
              <a:rPr lang="en-US" sz="1300" dirty="0" smtClean="0"/>
              <a:t>, </a:t>
            </a:r>
            <a:r>
              <a:rPr lang="en-US" sz="1300" i="1" dirty="0" err="1" smtClean="0"/>
              <a:t>matK</a:t>
            </a:r>
            <a:r>
              <a:rPr lang="en-US" sz="1300" dirty="0" smtClean="0"/>
              <a:t>, </a:t>
            </a:r>
            <a:r>
              <a:rPr lang="en-US" sz="1300" i="1" dirty="0" smtClean="0"/>
              <a:t>ITS</a:t>
            </a:r>
            <a:r>
              <a:rPr lang="en-US" sz="1300" dirty="0" smtClean="0"/>
              <a:t>, </a:t>
            </a:r>
            <a:r>
              <a:rPr lang="en-US" sz="1300" i="1" dirty="0" err="1" smtClean="0"/>
              <a:t>trnH-psbA</a:t>
            </a:r>
            <a:r>
              <a:rPr lang="en-US" sz="1300" dirty="0" smtClean="0"/>
              <a:t>) and matched to a DNA barcode reference library</a:t>
            </a:r>
          </a:p>
          <a:p>
            <a:endParaRPr lang="en-US" sz="1300" dirty="0" smtClean="0"/>
          </a:p>
          <a:p>
            <a:r>
              <a:rPr lang="en-US" sz="1300" dirty="0" smtClean="0"/>
              <a:t>Symbiota will be enhanced to facilitate “virtual” collaboration among native speaker communities, taxonomists (who will receive digital images in the families of their expertise), and linguists/anthropologists</a:t>
            </a:r>
          </a:p>
          <a:p>
            <a:endParaRPr lang="en-US" sz="1300" dirty="0" smtClean="0"/>
          </a:p>
          <a:p>
            <a:r>
              <a:rPr lang="en-US" sz="1300" dirty="0" smtClean="0"/>
              <a:t>Symbiota will be enhanced to allow DNA sequences to be  associated directly to ethnobiological data</a:t>
            </a:r>
            <a:endParaRPr lang="en-US" sz="1300" dirty="0"/>
          </a:p>
        </p:txBody>
      </p:sp>
      <p:pic>
        <p:nvPicPr>
          <p:cNvPr id="4" name="Picture 3" descr="31290o_IMG_0463_mjc.jpg"/>
          <p:cNvPicPr>
            <a:picLocks noChangeAspect="1"/>
          </p:cNvPicPr>
          <p:nvPr/>
        </p:nvPicPr>
        <p:blipFill>
          <a:blip r:embed="rId2" cstate="print"/>
          <a:stretch>
            <a:fillRect/>
          </a:stretch>
        </p:blipFill>
        <p:spPr>
          <a:xfrm>
            <a:off x="533400" y="4572000"/>
            <a:ext cx="2468880" cy="1645920"/>
          </a:xfrm>
          <a:prstGeom prst="rect">
            <a:avLst/>
          </a:prstGeom>
        </p:spPr>
      </p:pic>
      <p:pic>
        <p:nvPicPr>
          <p:cNvPr id="5" name="Picture 4" descr="74376o_IMG_7063_olf.jpg"/>
          <p:cNvPicPr>
            <a:picLocks noChangeAspect="1"/>
          </p:cNvPicPr>
          <p:nvPr/>
        </p:nvPicPr>
        <p:blipFill>
          <a:blip r:embed="rId3" cstate="print"/>
          <a:stretch>
            <a:fillRect/>
          </a:stretch>
        </p:blipFill>
        <p:spPr>
          <a:xfrm>
            <a:off x="6294120" y="4602480"/>
            <a:ext cx="2468880" cy="1645920"/>
          </a:xfrm>
          <a:prstGeom prst="rect">
            <a:avLst/>
          </a:prstGeom>
        </p:spPr>
      </p:pic>
      <p:pic>
        <p:nvPicPr>
          <p:cNvPr id="6" name="Picture 5" descr="31371o_IMG_3803_mjc.jpg"/>
          <p:cNvPicPr>
            <a:picLocks noChangeAspect="1"/>
          </p:cNvPicPr>
          <p:nvPr/>
        </p:nvPicPr>
        <p:blipFill>
          <a:blip r:embed="rId4" cstate="print"/>
          <a:stretch>
            <a:fillRect/>
          </a:stretch>
        </p:blipFill>
        <p:spPr>
          <a:xfrm>
            <a:off x="3581400" y="4602480"/>
            <a:ext cx="2468880" cy="16459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1600" dirty="0" smtClean="0"/>
              <a:t>Summary</a:t>
            </a:r>
            <a:endParaRPr lang="en-US" sz="1600" dirty="0"/>
          </a:p>
        </p:txBody>
      </p:sp>
      <p:sp>
        <p:nvSpPr>
          <p:cNvPr id="3" name="Content Placeholder 2"/>
          <p:cNvSpPr>
            <a:spLocks noGrp="1"/>
          </p:cNvSpPr>
          <p:nvPr>
            <p:ph idx="1"/>
          </p:nvPr>
        </p:nvSpPr>
        <p:spPr>
          <a:xfrm>
            <a:off x="457200" y="838200"/>
            <a:ext cx="8229600" cy="5287963"/>
          </a:xfrm>
        </p:spPr>
        <p:txBody>
          <a:bodyPr>
            <a:normAutofit/>
          </a:bodyPr>
          <a:lstStyle/>
          <a:p>
            <a:pPr>
              <a:lnSpc>
                <a:spcPct val="110000"/>
              </a:lnSpc>
              <a:spcBef>
                <a:spcPts val="0"/>
              </a:spcBef>
            </a:pPr>
            <a:r>
              <a:rPr lang="en-US" sz="1300" dirty="0" smtClean="0"/>
              <a:t>Comparative ethnobiological research can illuminate patterns of contact among unrelated linguistic and cultural groups </a:t>
            </a:r>
          </a:p>
          <a:p>
            <a:pPr>
              <a:lnSpc>
                <a:spcPct val="110000"/>
              </a:lnSpc>
              <a:spcBef>
                <a:spcPts val="0"/>
              </a:spcBef>
              <a:buNone/>
            </a:pPr>
            <a:endParaRPr lang="en-US" sz="1300" dirty="0" smtClean="0"/>
          </a:p>
          <a:p>
            <a:pPr>
              <a:lnSpc>
                <a:spcPct val="110000"/>
              </a:lnSpc>
              <a:spcBef>
                <a:spcPts val="0"/>
              </a:spcBef>
            </a:pPr>
            <a:r>
              <a:rPr lang="en-US" sz="1300" dirty="0" smtClean="0"/>
              <a:t>Comparative ethnobiological research can provide evidence of the ecology of the ancestral homeland of linguistic and cultural groups descended from a common ancestral (proto) language</a:t>
            </a:r>
          </a:p>
          <a:p>
            <a:pPr>
              <a:lnSpc>
                <a:spcPct val="110000"/>
              </a:lnSpc>
              <a:spcBef>
                <a:spcPts val="0"/>
              </a:spcBef>
            </a:pPr>
            <a:endParaRPr lang="en-US" sz="1300" dirty="0" smtClean="0"/>
          </a:p>
          <a:p>
            <a:pPr>
              <a:lnSpc>
                <a:spcPct val="110000"/>
              </a:lnSpc>
              <a:spcBef>
                <a:spcPts val="0"/>
              </a:spcBef>
            </a:pPr>
            <a:r>
              <a:rPr lang="en-US" sz="1300" dirty="0" smtClean="0"/>
              <a:t>Ethnobiological data is distinct from biological (collection/identification) data in that with the former both primary data and summary data are important. Primary data would be the in-field ethnographic data (including “errors”) obtained at the collection event; summary data would be a commentary on or analysis of the primary data.</a:t>
            </a:r>
          </a:p>
          <a:p>
            <a:pPr>
              <a:lnSpc>
                <a:spcPct val="110000"/>
              </a:lnSpc>
              <a:spcBef>
                <a:spcPts val="0"/>
              </a:spcBef>
            </a:pPr>
            <a:endParaRPr lang="en-US" sz="1300" dirty="0" smtClean="0"/>
          </a:p>
          <a:p>
            <a:pPr>
              <a:lnSpc>
                <a:spcPct val="110000"/>
              </a:lnSpc>
              <a:spcBef>
                <a:spcPts val="0"/>
              </a:spcBef>
            </a:pPr>
            <a:r>
              <a:rPr lang="en-US" sz="1300" dirty="0" smtClean="0"/>
              <a:t>At present there is no standard to facilitate the archiving, annotation, and retrieval of comparative biosemantic data</a:t>
            </a:r>
          </a:p>
          <a:p>
            <a:pPr>
              <a:lnSpc>
                <a:spcPct val="110000"/>
              </a:lnSpc>
              <a:spcBef>
                <a:spcPts val="0"/>
              </a:spcBef>
            </a:pPr>
            <a:endParaRPr lang="en-US" sz="1300" dirty="0" smtClean="0"/>
          </a:p>
          <a:p>
            <a:pPr marL="346075" indent="-346075">
              <a:lnSpc>
                <a:spcPct val="110000"/>
              </a:lnSpc>
              <a:spcBef>
                <a:spcPts val="0"/>
              </a:spcBef>
              <a:tabLst>
                <a:tab pos="460375" algn="l"/>
              </a:tabLst>
            </a:pPr>
            <a:r>
              <a:rPr lang="es-MX" sz="1300" dirty="0" err="1" smtClean="0"/>
              <a:t>This</a:t>
            </a:r>
            <a:r>
              <a:rPr lang="es-MX" sz="1300" dirty="0" smtClean="0"/>
              <a:t> </a:t>
            </a:r>
            <a:r>
              <a:rPr lang="es-MX" sz="1300" dirty="0" err="1" smtClean="0"/>
              <a:t>standard</a:t>
            </a:r>
            <a:r>
              <a:rPr lang="es-MX" sz="1300" dirty="0" smtClean="0"/>
              <a:t> </a:t>
            </a:r>
            <a:r>
              <a:rPr lang="es-MX" sz="1300" dirty="0" err="1" smtClean="0"/>
              <a:t>must</a:t>
            </a:r>
            <a:r>
              <a:rPr lang="es-MX" sz="1300" dirty="0" smtClean="0"/>
              <a:t> </a:t>
            </a:r>
            <a:r>
              <a:rPr lang="es-MX" sz="1300" dirty="0" err="1" smtClean="0"/>
              <a:t>be</a:t>
            </a:r>
            <a:r>
              <a:rPr lang="es-MX" sz="1300" dirty="0" smtClean="0"/>
              <a:t> </a:t>
            </a:r>
            <a:r>
              <a:rPr lang="es-MX" sz="1300" dirty="0" err="1" smtClean="0"/>
              <a:t>created</a:t>
            </a:r>
            <a:r>
              <a:rPr lang="es-MX" sz="1300" dirty="0" smtClean="0"/>
              <a:t> and </a:t>
            </a:r>
            <a:r>
              <a:rPr lang="es-MX" sz="1300" dirty="0" err="1" smtClean="0"/>
              <a:t>made</a:t>
            </a:r>
            <a:r>
              <a:rPr lang="es-MX" sz="1300" dirty="0" smtClean="0"/>
              <a:t> compatible </a:t>
            </a:r>
            <a:r>
              <a:rPr lang="es-MX" sz="1300" dirty="0" err="1" smtClean="0"/>
              <a:t>with</a:t>
            </a:r>
            <a:r>
              <a:rPr lang="es-MX" sz="1300" dirty="0" smtClean="0"/>
              <a:t> </a:t>
            </a:r>
            <a:r>
              <a:rPr lang="es-MX" sz="1300" dirty="0" err="1" smtClean="0"/>
              <a:t>other</a:t>
            </a:r>
            <a:r>
              <a:rPr lang="es-MX" sz="1300" dirty="0" smtClean="0"/>
              <a:t> </a:t>
            </a:r>
            <a:r>
              <a:rPr lang="es-MX" sz="1300" dirty="0" err="1" smtClean="0"/>
              <a:t>standards</a:t>
            </a:r>
            <a:r>
              <a:rPr lang="es-MX" sz="1300" dirty="0" smtClean="0"/>
              <a:t> (Darwin </a:t>
            </a:r>
            <a:r>
              <a:rPr lang="es-MX" sz="1300" dirty="0" err="1" smtClean="0"/>
              <a:t>Core</a:t>
            </a:r>
            <a:r>
              <a:rPr lang="es-MX" sz="1300" dirty="0" smtClean="0"/>
              <a:t>, IMDI, OLAC). </a:t>
            </a:r>
            <a:r>
              <a:rPr lang="es-MX" sz="1300" dirty="0" err="1" smtClean="0"/>
              <a:t>Glottocode</a:t>
            </a:r>
            <a:r>
              <a:rPr lang="es-MX" sz="1300" dirty="0" smtClean="0"/>
              <a:t> has </a:t>
            </a:r>
            <a:r>
              <a:rPr lang="es-MX" sz="1300" dirty="0" err="1" smtClean="0"/>
              <a:t>been</a:t>
            </a:r>
            <a:r>
              <a:rPr lang="es-MX" sz="1300" dirty="0" smtClean="0"/>
              <a:t> </a:t>
            </a:r>
            <a:r>
              <a:rPr lang="es-MX" sz="1300" dirty="0" err="1" smtClean="0"/>
              <a:t>offered</a:t>
            </a:r>
            <a:r>
              <a:rPr lang="es-MX" sz="1300" dirty="0" smtClean="0"/>
              <a:t> as </a:t>
            </a:r>
            <a:r>
              <a:rPr lang="es-MX" sz="1300" dirty="0" err="1" smtClean="0"/>
              <a:t>an</a:t>
            </a:r>
            <a:r>
              <a:rPr lang="es-MX" sz="1300" dirty="0" smtClean="0"/>
              <a:t> </a:t>
            </a:r>
            <a:r>
              <a:rPr lang="es-MX" sz="1300" dirty="0" err="1" smtClean="0"/>
              <a:t>example</a:t>
            </a:r>
            <a:r>
              <a:rPr lang="es-MX" sz="1300" dirty="0" smtClean="0"/>
              <a:t> of a </a:t>
            </a:r>
            <a:r>
              <a:rPr lang="es-MX" sz="1300" dirty="0" err="1" smtClean="0"/>
              <a:t>standard</a:t>
            </a:r>
            <a:r>
              <a:rPr lang="es-MX" sz="1300" dirty="0" smtClean="0"/>
              <a:t> </a:t>
            </a:r>
            <a:r>
              <a:rPr lang="es-MX" sz="1300" dirty="0" err="1" smtClean="0"/>
              <a:t>to</a:t>
            </a:r>
            <a:r>
              <a:rPr lang="es-MX" sz="1300" dirty="0" smtClean="0"/>
              <a:t> </a:t>
            </a:r>
            <a:r>
              <a:rPr lang="es-MX" sz="1300" dirty="0" err="1" smtClean="0"/>
              <a:t>tag</a:t>
            </a:r>
            <a:r>
              <a:rPr lang="es-MX" sz="1300" dirty="0" smtClean="0"/>
              <a:t> </a:t>
            </a:r>
            <a:r>
              <a:rPr lang="es-MX" sz="1300" dirty="0" err="1" smtClean="0"/>
              <a:t>Indigenous</a:t>
            </a:r>
            <a:r>
              <a:rPr lang="es-MX" sz="1300" dirty="0" smtClean="0"/>
              <a:t> </a:t>
            </a:r>
            <a:r>
              <a:rPr lang="es-MX" sz="1300" dirty="0" err="1" smtClean="0"/>
              <a:t>vernacular</a:t>
            </a:r>
            <a:r>
              <a:rPr lang="es-MX" sz="1300" dirty="0" smtClean="0"/>
              <a:t> </a:t>
            </a:r>
            <a:r>
              <a:rPr lang="es-MX" sz="1300" dirty="0" err="1" smtClean="0"/>
              <a:t>languages</a:t>
            </a:r>
            <a:endParaRPr lang="es-MX" sz="1300" dirty="0" smtClean="0"/>
          </a:p>
          <a:p>
            <a:pPr marL="227013" indent="-227013">
              <a:lnSpc>
                <a:spcPct val="110000"/>
              </a:lnSpc>
              <a:spcBef>
                <a:spcPts val="0"/>
              </a:spcBef>
              <a:tabLst>
                <a:tab pos="460375" algn="l"/>
              </a:tabLst>
            </a:pPr>
            <a:endParaRPr lang="es-MX" sz="1300" dirty="0" smtClean="0"/>
          </a:p>
          <a:p>
            <a:pPr marL="346075" indent="-346075">
              <a:lnSpc>
                <a:spcPct val="110000"/>
              </a:lnSpc>
              <a:spcBef>
                <a:spcPts val="0"/>
              </a:spcBef>
              <a:tabLst>
                <a:tab pos="460375" algn="l"/>
              </a:tabLst>
            </a:pPr>
            <a:r>
              <a:rPr lang="es-MX" sz="1300" dirty="0" err="1" smtClean="0"/>
              <a:t>Mechanisms</a:t>
            </a:r>
            <a:r>
              <a:rPr lang="es-MX" sz="1300" dirty="0" smtClean="0"/>
              <a:t> </a:t>
            </a:r>
            <a:r>
              <a:rPr lang="es-MX" sz="1300" dirty="0" err="1" smtClean="0"/>
              <a:t>must</a:t>
            </a:r>
            <a:r>
              <a:rPr lang="es-MX" sz="1300" dirty="0" smtClean="0"/>
              <a:t> </a:t>
            </a:r>
            <a:r>
              <a:rPr lang="es-MX" sz="1300" dirty="0" err="1" smtClean="0"/>
              <a:t>be</a:t>
            </a:r>
            <a:r>
              <a:rPr lang="es-MX" sz="1300" dirty="0" smtClean="0"/>
              <a:t> </a:t>
            </a:r>
            <a:r>
              <a:rPr lang="es-MX" sz="1300" dirty="0" err="1" smtClean="0"/>
              <a:t>developed</a:t>
            </a:r>
            <a:r>
              <a:rPr lang="es-MX" sz="1300" dirty="0" smtClean="0"/>
              <a:t> </a:t>
            </a:r>
            <a:r>
              <a:rPr lang="es-MX" sz="1300" dirty="0" err="1" smtClean="0"/>
              <a:t>for</a:t>
            </a:r>
            <a:r>
              <a:rPr lang="es-MX" sz="1300" dirty="0" smtClean="0"/>
              <a:t> </a:t>
            </a:r>
            <a:r>
              <a:rPr lang="es-MX" sz="1300" dirty="0" err="1" smtClean="0"/>
              <a:t>discovery</a:t>
            </a:r>
            <a:r>
              <a:rPr lang="es-MX" sz="1300" dirty="0" smtClean="0"/>
              <a:t> and </a:t>
            </a:r>
            <a:r>
              <a:rPr lang="es-MX" sz="1300" dirty="0" err="1" smtClean="0"/>
              <a:t>annotation</a:t>
            </a:r>
            <a:r>
              <a:rPr lang="es-MX" sz="1300" dirty="0" smtClean="0"/>
              <a:t> of biosemantic “</a:t>
            </a:r>
            <a:r>
              <a:rPr lang="es-MX" sz="1300" dirty="0" err="1" smtClean="0"/>
              <a:t>nomenclature</a:t>
            </a:r>
            <a:r>
              <a:rPr lang="es-MX" sz="1300" dirty="0" smtClean="0"/>
              <a:t> of </a:t>
            </a:r>
            <a:r>
              <a:rPr lang="es-MX" sz="1300" dirty="0" err="1" smtClean="0"/>
              <a:t>interest</a:t>
            </a:r>
            <a:r>
              <a:rPr lang="es-MX" sz="1300" dirty="0" smtClean="0"/>
              <a:t>” </a:t>
            </a:r>
            <a:r>
              <a:rPr lang="es-MX" sz="1300" dirty="0" err="1" smtClean="0"/>
              <a:t>such</a:t>
            </a:r>
            <a:r>
              <a:rPr lang="es-MX" sz="1300" dirty="0" smtClean="0"/>
              <a:t> as </a:t>
            </a:r>
            <a:r>
              <a:rPr lang="es-MX" sz="1300" dirty="0" err="1" smtClean="0"/>
              <a:t>cognates</a:t>
            </a:r>
            <a:r>
              <a:rPr lang="es-MX" sz="1300" dirty="0" smtClean="0"/>
              <a:t>, </a:t>
            </a:r>
            <a:r>
              <a:rPr lang="es-MX" sz="1300" dirty="0" err="1" smtClean="0"/>
              <a:t>loans</a:t>
            </a:r>
            <a:r>
              <a:rPr lang="es-MX" sz="1300" dirty="0" smtClean="0"/>
              <a:t>, calques, and </a:t>
            </a:r>
            <a:r>
              <a:rPr lang="es-MX" sz="1300" dirty="0" err="1" smtClean="0"/>
              <a:t>shared</a:t>
            </a:r>
            <a:r>
              <a:rPr lang="es-MX" sz="1300" dirty="0" smtClean="0"/>
              <a:t> cultural </a:t>
            </a:r>
            <a:r>
              <a:rPr lang="es-MX" sz="1300" dirty="0" err="1" smtClean="0"/>
              <a:t>beliefs</a:t>
            </a:r>
            <a:endParaRPr lang="es-MX" sz="1300" dirty="0" smtClean="0"/>
          </a:p>
          <a:p>
            <a:pPr marL="227013" indent="-227013">
              <a:lnSpc>
                <a:spcPct val="110000"/>
              </a:lnSpc>
              <a:spcBef>
                <a:spcPts val="0"/>
              </a:spcBef>
              <a:tabLst>
                <a:tab pos="460375" algn="l"/>
              </a:tabLst>
            </a:pPr>
            <a:endParaRPr lang="es-MX" sz="1300" dirty="0" smtClean="0"/>
          </a:p>
          <a:p>
            <a:pPr marL="346075" indent="-346075">
              <a:lnSpc>
                <a:spcPct val="110000"/>
              </a:lnSpc>
              <a:spcBef>
                <a:spcPts val="0"/>
              </a:spcBef>
              <a:tabLst>
                <a:tab pos="346075" algn="l"/>
                <a:tab pos="460375" algn="l"/>
              </a:tabLst>
            </a:pPr>
            <a:r>
              <a:rPr lang="es-MX" sz="1300" dirty="0" smtClean="0"/>
              <a:t>S</a:t>
            </a:r>
            <a:r>
              <a:rPr lang="es-MX" sz="1300" i="1" dirty="0" smtClean="0"/>
              <a:t>ymbiota </a:t>
            </a:r>
            <a:r>
              <a:rPr lang="es-MX" sz="1300" dirty="0" smtClean="0"/>
              <a:t>software (</a:t>
            </a:r>
            <a:r>
              <a:rPr lang="es-MX" sz="1300" dirty="0" err="1" smtClean="0"/>
              <a:t>for</a:t>
            </a:r>
            <a:r>
              <a:rPr lang="es-MX" sz="1300" dirty="0" smtClean="0"/>
              <a:t> </a:t>
            </a:r>
            <a:r>
              <a:rPr lang="es-MX" sz="1300" dirty="0" err="1" smtClean="0"/>
              <a:t>databasing</a:t>
            </a:r>
            <a:r>
              <a:rPr lang="es-MX" sz="1300" dirty="0" smtClean="0"/>
              <a:t> </a:t>
            </a:r>
            <a:r>
              <a:rPr lang="es-MX" sz="1300" dirty="0" err="1" smtClean="0"/>
              <a:t>biological</a:t>
            </a:r>
            <a:r>
              <a:rPr lang="es-MX" sz="1300" dirty="0" smtClean="0"/>
              <a:t> </a:t>
            </a:r>
            <a:r>
              <a:rPr lang="es-MX" sz="1300" dirty="0" err="1" smtClean="0"/>
              <a:t>specimens</a:t>
            </a:r>
            <a:r>
              <a:rPr lang="es-MX" sz="1300" dirty="0" smtClean="0"/>
              <a:t>) </a:t>
            </a:r>
            <a:r>
              <a:rPr lang="es-MX" sz="1300" dirty="0" err="1" smtClean="0"/>
              <a:t>offers</a:t>
            </a:r>
            <a:r>
              <a:rPr lang="es-MX" sz="1300" dirty="0" smtClean="0"/>
              <a:t> a </a:t>
            </a:r>
            <a:r>
              <a:rPr lang="es-MX" sz="1300" dirty="0" err="1" smtClean="0"/>
              <a:t>solid</a:t>
            </a:r>
            <a:r>
              <a:rPr lang="es-MX" sz="1300" dirty="0" smtClean="0"/>
              <a:t> </a:t>
            </a:r>
            <a:r>
              <a:rPr lang="es-MX" sz="1300" dirty="0" err="1" smtClean="0"/>
              <a:t>foundation</a:t>
            </a:r>
            <a:r>
              <a:rPr lang="es-MX" sz="1300" dirty="0" smtClean="0"/>
              <a:t> </a:t>
            </a:r>
            <a:r>
              <a:rPr lang="es-MX" sz="1300" dirty="0" err="1" smtClean="0"/>
              <a:t>not</a:t>
            </a:r>
            <a:r>
              <a:rPr lang="es-MX" sz="1300" dirty="0" smtClean="0"/>
              <a:t> </a:t>
            </a:r>
            <a:r>
              <a:rPr lang="es-MX" sz="1300" dirty="0" err="1" smtClean="0"/>
              <a:t>only</a:t>
            </a:r>
            <a:r>
              <a:rPr lang="es-MX" sz="1300" dirty="0" smtClean="0"/>
              <a:t> </a:t>
            </a:r>
            <a:r>
              <a:rPr lang="es-MX" sz="1300" dirty="0" err="1" smtClean="0"/>
              <a:t>to</a:t>
            </a:r>
            <a:r>
              <a:rPr lang="es-MX" sz="1300" dirty="0" smtClean="0"/>
              <a:t> </a:t>
            </a:r>
            <a:r>
              <a:rPr lang="es-MX" sz="1300" dirty="0" err="1" smtClean="0"/>
              <a:t>manage</a:t>
            </a:r>
            <a:r>
              <a:rPr lang="es-MX" sz="1300" dirty="0" smtClean="0"/>
              <a:t> ethnobiological </a:t>
            </a:r>
            <a:r>
              <a:rPr lang="es-MX" sz="1300" dirty="0" err="1" smtClean="0"/>
              <a:t>research</a:t>
            </a:r>
            <a:r>
              <a:rPr lang="es-MX" sz="1300" dirty="0" smtClean="0"/>
              <a:t> </a:t>
            </a:r>
            <a:r>
              <a:rPr lang="es-MX" sz="1300" dirty="0" err="1" smtClean="0"/>
              <a:t>but</a:t>
            </a:r>
            <a:r>
              <a:rPr lang="es-MX" sz="1300" dirty="0" smtClean="0"/>
              <a:t> </a:t>
            </a:r>
            <a:r>
              <a:rPr lang="es-MX" sz="1300" dirty="0" err="1" smtClean="0"/>
              <a:t>to</a:t>
            </a:r>
            <a:r>
              <a:rPr lang="es-MX" sz="1300" dirty="0" smtClean="0"/>
              <a:t> </a:t>
            </a:r>
            <a:r>
              <a:rPr lang="es-MX" sz="1300" dirty="0" err="1" smtClean="0"/>
              <a:t>facilitate</a:t>
            </a:r>
            <a:r>
              <a:rPr lang="es-MX" sz="1300" dirty="0" smtClean="0"/>
              <a:t>, </a:t>
            </a:r>
            <a:r>
              <a:rPr lang="es-MX" sz="1300" dirty="0" err="1" smtClean="0"/>
              <a:t>through</a:t>
            </a:r>
            <a:r>
              <a:rPr lang="es-MX" sz="1300" dirty="0" smtClean="0"/>
              <a:t> </a:t>
            </a:r>
            <a:r>
              <a:rPr lang="es-MX" sz="1300" dirty="0" err="1" smtClean="0"/>
              <a:t>an</a:t>
            </a:r>
            <a:r>
              <a:rPr lang="es-MX" sz="1300" dirty="0" smtClean="0"/>
              <a:t> online portal, </a:t>
            </a:r>
            <a:r>
              <a:rPr lang="es-MX" sz="1300" dirty="0" err="1" smtClean="0"/>
              <a:t>multidisciplinary</a:t>
            </a:r>
            <a:r>
              <a:rPr lang="es-MX" sz="1300" dirty="0" smtClean="0"/>
              <a:t> </a:t>
            </a:r>
            <a:r>
              <a:rPr lang="es-MX" sz="1300" dirty="0" err="1" smtClean="0"/>
              <a:t>collaboration</a:t>
            </a:r>
            <a:r>
              <a:rPr lang="es-MX" sz="1300" dirty="0" smtClean="0"/>
              <a:t> </a:t>
            </a:r>
            <a:r>
              <a:rPr lang="es-MX" sz="1300" dirty="0" err="1" smtClean="0"/>
              <a:t>among</a:t>
            </a:r>
            <a:r>
              <a:rPr lang="es-MX" sz="1300" dirty="0" smtClean="0"/>
              <a:t> </a:t>
            </a:r>
            <a:r>
              <a:rPr lang="es-MX" sz="1300" dirty="0" err="1" smtClean="0"/>
              <a:t>native</a:t>
            </a:r>
            <a:r>
              <a:rPr lang="es-MX" sz="1300" dirty="0" smtClean="0"/>
              <a:t> </a:t>
            </a:r>
            <a:r>
              <a:rPr lang="es-MX" sz="1300" dirty="0" err="1" smtClean="0"/>
              <a:t>communities</a:t>
            </a:r>
            <a:r>
              <a:rPr lang="es-MX" sz="1300" dirty="0" smtClean="0"/>
              <a:t>, </a:t>
            </a:r>
            <a:r>
              <a:rPr lang="es-MX" sz="1300" dirty="0" err="1" smtClean="0"/>
              <a:t>biologists</a:t>
            </a:r>
            <a:r>
              <a:rPr lang="es-MX" sz="1300" dirty="0" smtClean="0"/>
              <a:t>, and social </a:t>
            </a:r>
            <a:r>
              <a:rPr lang="es-MX" sz="1300" dirty="0" err="1" smtClean="0"/>
              <a:t>scientists</a:t>
            </a:r>
            <a:r>
              <a:rPr lang="es-MX" sz="1300"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200" b="1" dirty="0" smtClean="0">
                <a:solidFill>
                  <a:srgbClr val="3D7340"/>
                </a:solidFill>
              </a:rPr>
              <a:t>DEMCA: </a:t>
            </a:r>
            <a:br>
              <a:rPr lang="en-US" sz="2200" b="1" dirty="0" smtClean="0">
                <a:solidFill>
                  <a:srgbClr val="3D7340"/>
                </a:solidFill>
              </a:rPr>
            </a:br>
            <a:r>
              <a:rPr lang="en-US" sz="2200" dirty="0" smtClean="0">
                <a:solidFill>
                  <a:srgbClr val="3D7340"/>
                </a:solidFill>
              </a:rPr>
              <a:t>A regional portal for comparative ethnobiology</a:t>
            </a:r>
            <a:endParaRPr lang="en-US" sz="2200" dirty="0"/>
          </a:p>
        </p:txBody>
      </p:sp>
      <p:pic>
        <p:nvPicPr>
          <p:cNvPr id="4" name="Content Placeholder 3" descr="00-DEMCA.jpg"/>
          <p:cNvPicPr>
            <a:picLocks noGrp="1" noChangeAspect="1"/>
          </p:cNvPicPr>
          <p:nvPr>
            <p:ph idx="1"/>
          </p:nvPr>
        </p:nvPicPr>
        <p:blipFill>
          <a:blip r:embed="rId3" cstate="print"/>
          <a:stretch>
            <a:fillRect/>
          </a:stretch>
        </p:blipFill>
        <p:spPr>
          <a:xfrm>
            <a:off x="457200" y="1650750"/>
            <a:ext cx="8229600" cy="44248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lstStyle/>
          <a:p>
            <a:endParaRPr lang="en-US" dirty="0"/>
          </a:p>
        </p:txBody>
      </p:sp>
      <p:sp>
        <p:nvSpPr>
          <p:cNvPr id="3" name="Subtitle 2"/>
          <p:cNvSpPr>
            <a:spLocks noGrp="1"/>
          </p:cNvSpPr>
          <p:nvPr>
            <p:ph type="subTitle" idx="1"/>
          </p:nvPr>
        </p:nvSpPr>
        <p:spPr>
          <a:xfrm>
            <a:off x="228600" y="1600200"/>
            <a:ext cx="8839200" cy="5181600"/>
          </a:xfrm>
        </p:spPr>
        <p:txBody>
          <a:bodyPr>
            <a:normAutofit/>
          </a:bodyPr>
          <a:lstStyle/>
          <a:p>
            <a:endParaRPr lang="en-US" sz="1400" b="1" i="1" dirty="0" smtClean="0">
              <a:solidFill>
                <a:srgbClr val="00B050"/>
              </a:solidFill>
            </a:endParaRPr>
          </a:p>
          <a:p>
            <a:endParaRPr lang="en-US" sz="1400" b="1" i="1" dirty="0" smtClean="0">
              <a:solidFill>
                <a:srgbClr val="00B050"/>
              </a:solidFill>
            </a:endParaRPr>
          </a:p>
          <a:p>
            <a:endParaRPr lang="en-US" sz="1400" b="1" i="1" dirty="0" smtClean="0">
              <a:solidFill>
                <a:srgbClr val="00B050"/>
              </a:solidFill>
            </a:endParaRPr>
          </a:p>
          <a:p>
            <a:endParaRPr lang="en-US" sz="1400" b="1" i="1" dirty="0" smtClean="0">
              <a:solidFill>
                <a:srgbClr val="00B050"/>
              </a:solidFill>
            </a:endParaRPr>
          </a:p>
          <a:p>
            <a:endParaRPr lang="en-US" sz="1400" b="1" i="1" dirty="0" smtClean="0">
              <a:solidFill>
                <a:srgbClr val="00B050"/>
              </a:solidFill>
            </a:endParaRPr>
          </a:p>
          <a:p>
            <a:endParaRPr lang="en-US" sz="1400" b="1" i="1" dirty="0" smtClean="0">
              <a:solidFill>
                <a:srgbClr val="00B05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b="1" i="1" dirty="0" smtClean="0">
              <a:solidFill>
                <a:srgbClr val="FF0000"/>
              </a:solidFill>
            </a:endParaRPr>
          </a:p>
          <a:p>
            <a:endParaRPr lang="en-US" sz="1400" i="1" dirty="0" smtClean="0">
              <a:solidFill>
                <a:srgbClr val="00B050"/>
              </a:solidFill>
            </a:endParaRPr>
          </a:p>
          <a:p>
            <a:pPr marL="227013" indent="-227013" algn="l">
              <a:tabLst>
                <a:tab pos="227013" algn="l"/>
              </a:tabLst>
            </a:pPr>
            <a:endParaRPr lang="es-MX" sz="1400" dirty="0" smtClean="0">
              <a:solidFill>
                <a:schemeClr val="tx1"/>
              </a:solidFill>
            </a:endParaRPr>
          </a:p>
          <a:p>
            <a:pPr marL="227013" indent="-227013" algn="l">
              <a:tabLst>
                <a:tab pos="227013" algn="l"/>
              </a:tabLst>
            </a:pPr>
            <a:endParaRPr lang="en-US" sz="1400" dirty="0" smtClean="0"/>
          </a:p>
          <a:p>
            <a:pPr marL="227013" indent="-227013" algn="l">
              <a:tabLst>
                <a:tab pos="227013" algn="l"/>
              </a:tabLst>
            </a:pPr>
            <a:endParaRPr lang="en-US" sz="1400" dirty="0">
              <a:solidFill>
                <a:schemeClr val="tx1"/>
              </a:solidFill>
            </a:endParaRPr>
          </a:p>
        </p:txBody>
      </p:sp>
      <p:pic>
        <p:nvPicPr>
          <p:cNvPr id="1026" name="Picture 2" descr="C:\Backup-new\ARTICLES\Symbiota\DEMCA.jpg"/>
          <p:cNvPicPr>
            <a:picLocks noChangeAspect="1" noChangeArrowheads="1"/>
          </p:cNvPicPr>
          <p:nvPr/>
        </p:nvPicPr>
        <p:blipFill>
          <a:blip r:embed="rId3" cstate="print"/>
          <a:srcRect/>
          <a:stretch>
            <a:fillRect/>
          </a:stretch>
        </p:blipFill>
        <p:spPr bwMode="auto">
          <a:xfrm>
            <a:off x="0" y="0"/>
            <a:ext cx="9144000" cy="1400944"/>
          </a:xfrm>
          <a:prstGeom prst="rect">
            <a:avLst/>
          </a:prstGeom>
          <a:noFill/>
        </p:spPr>
      </p:pic>
      <p:sp>
        <p:nvSpPr>
          <p:cNvPr id="6" name="TextBox 5"/>
          <p:cNvSpPr txBox="1"/>
          <p:nvPr/>
        </p:nvSpPr>
        <p:spPr>
          <a:xfrm>
            <a:off x="7162800" y="1371600"/>
            <a:ext cx="1981200" cy="276999"/>
          </a:xfrm>
          <a:prstGeom prst="rect">
            <a:avLst/>
          </a:prstGeom>
          <a:noFill/>
        </p:spPr>
        <p:txBody>
          <a:bodyPr wrap="square" rtlCol="0">
            <a:spAutoFit/>
          </a:bodyPr>
          <a:lstStyle/>
          <a:p>
            <a:r>
              <a:rPr lang="pt-PT" sz="1200" i="1" dirty="0" smtClean="0"/>
              <a:t>demca.sites.gettysburg.edu</a:t>
            </a:r>
            <a:endParaRPr lang="en-US" sz="1200" i="1" dirty="0"/>
          </a:p>
        </p:txBody>
      </p:sp>
      <p:sp>
        <p:nvSpPr>
          <p:cNvPr id="8" name="Rounded Rectangle 7"/>
          <p:cNvSpPr/>
          <p:nvPr/>
        </p:nvSpPr>
        <p:spPr>
          <a:xfrm>
            <a:off x="76200" y="1676400"/>
            <a:ext cx="8839200" cy="1828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600" b="1" i="1" dirty="0" smtClean="0">
                <a:solidFill>
                  <a:schemeClr val="tx1"/>
                </a:solidFill>
              </a:rPr>
              <a:t>What is ethnobiology</a:t>
            </a:r>
          </a:p>
          <a:p>
            <a:r>
              <a:rPr lang="en-US" sz="1600" i="1" dirty="0" smtClean="0">
                <a:solidFill>
                  <a:schemeClr val="tx1"/>
                </a:solidFill>
              </a:rPr>
              <a:t>Ethnobiology is considered the documentation and analysis of the nomenclature, classification, and economic and symbolic management and use of flora and fauna in </a:t>
            </a:r>
            <a:r>
              <a:rPr lang="en-US" sz="1600" i="1" dirty="0" smtClean="0">
                <a:solidFill>
                  <a:schemeClr val="tx1"/>
                </a:solidFill>
              </a:rPr>
              <a:t>communities (both Indigenous and non-Indigenous). </a:t>
            </a:r>
          </a:p>
          <a:p>
            <a:r>
              <a:rPr lang="en-US" sz="1600" b="1" i="1" dirty="0" smtClean="0">
                <a:solidFill>
                  <a:schemeClr val="tx1"/>
                </a:solidFill>
              </a:rPr>
              <a:t>Comparative </a:t>
            </a:r>
            <a:r>
              <a:rPr lang="en-US" sz="1600" b="1" i="1" dirty="0" smtClean="0">
                <a:solidFill>
                  <a:schemeClr val="tx1"/>
                </a:solidFill>
              </a:rPr>
              <a:t>ethnobiology </a:t>
            </a:r>
            <a:r>
              <a:rPr lang="en-US" sz="1600" i="1" dirty="0" smtClean="0">
                <a:solidFill>
                  <a:schemeClr val="tx1"/>
                </a:solidFill>
              </a:rPr>
              <a:t>involves the analysis of similar (though heretofore non-standardized) data from two or more localized studies</a:t>
            </a:r>
            <a:r>
              <a:rPr lang="en-US" sz="1600" i="1" dirty="0" smtClean="0">
                <a:solidFill>
                  <a:schemeClr val="tx1"/>
                </a:solidFill>
              </a:rPr>
              <a:t>. n</a:t>
            </a:r>
            <a:endParaRPr lang="en-US" sz="1600" i="1" dirty="0" smtClean="0">
              <a:solidFill>
                <a:schemeClr val="tx1"/>
              </a:solidFill>
            </a:endParaRPr>
          </a:p>
        </p:txBody>
      </p:sp>
      <p:sp>
        <p:nvSpPr>
          <p:cNvPr id="9" name="Rounded Rectangle 8"/>
          <p:cNvSpPr/>
          <p:nvPr/>
        </p:nvSpPr>
        <p:spPr>
          <a:xfrm>
            <a:off x="152400" y="3886200"/>
            <a:ext cx="8763000" cy="2514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smtClean="0">
              <a:solidFill>
                <a:schemeClr val="tx1"/>
              </a:solidFill>
            </a:endParaRPr>
          </a:p>
          <a:p>
            <a:pPr>
              <a:spcAft>
                <a:spcPts val="1200"/>
              </a:spcAft>
            </a:pPr>
            <a:endParaRPr lang="en-US" b="1" i="1" dirty="0" smtClean="0">
              <a:solidFill>
                <a:schemeClr val="tx1"/>
              </a:solidFill>
            </a:endParaRPr>
          </a:p>
          <a:p>
            <a:pPr>
              <a:spcAft>
                <a:spcPts val="1200"/>
              </a:spcAft>
            </a:pPr>
            <a:r>
              <a:rPr lang="en-US" sz="1600" b="1" i="1" dirty="0" smtClean="0">
                <a:solidFill>
                  <a:schemeClr val="tx1"/>
                </a:solidFill>
              </a:rPr>
              <a:t>1. Why study comparative ethnobiology</a:t>
            </a:r>
          </a:p>
          <a:p>
            <a:pPr>
              <a:spcAft>
                <a:spcPts val="600"/>
              </a:spcAft>
              <a:buFont typeface="Arial" pitchFamily="34" charset="0"/>
              <a:buChar char="•"/>
            </a:pPr>
            <a:r>
              <a:rPr lang="en-US" sz="1600" i="1" dirty="0" smtClean="0">
                <a:solidFill>
                  <a:schemeClr val="tx1"/>
                </a:solidFill>
              </a:rPr>
              <a:t>   Data from distinct, disperse yet </a:t>
            </a:r>
            <a:r>
              <a:rPr lang="en-US" sz="1600" i="1" u="sng" dirty="0" smtClean="0">
                <a:solidFill>
                  <a:schemeClr val="tx1"/>
                </a:solidFill>
              </a:rPr>
              <a:t>genetically related </a:t>
            </a:r>
            <a:r>
              <a:rPr lang="en-US" sz="1600" i="1" dirty="0" smtClean="0">
                <a:solidFill>
                  <a:schemeClr val="tx1"/>
                </a:solidFill>
              </a:rPr>
              <a:t>linguistic-cultural communities can shed important light on cultural history: the ecology and location of the homelands of the ancestors of these related communities.</a:t>
            </a:r>
          </a:p>
          <a:p>
            <a:pPr>
              <a:spcAft>
                <a:spcPts val="600"/>
              </a:spcAft>
              <a:buFont typeface="Arial" pitchFamily="34" charset="0"/>
              <a:buChar char="•"/>
            </a:pPr>
            <a:r>
              <a:rPr lang="en-US" sz="1600" i="1" dirty="0" smtClean="0">
                <a:solidFill>
                  <a:schemeClr val="tx1"/>
                </a:solidFill>
              </a:rPr>
              <a:t> Data (particularly word loans, calques, and shared uses and cultural beliefs) from linguistic-cultural communities that are </a:t>
            </a:r>
            <a:r>
              <a:rPr lang="en-US" sz="1600" i="1" u="sng" dirty="0" smtClean="0">
                <a:solidFill>
                  <a:schemeClr val="tx1"/>
                </a:solidFill>
              </a:rPr>
              <a:t>genetically unrelated </a:t>
            </a:r>
            <a:r>
              <a:rPr lang="en-US" sz="1600" i="1" dirty="0" smtClean="0">
                <a:solidFill>
                  <a:schemeClr val="tx1"/>
                </a:solidFill>
              </a:rPr>
              <a:t>can shed important light on patterns of migration and contact in prehistoric times.</a:t>
            </a:r>
          </a:p>
          <a:p>
            <a:endParaRPr lang="en-US" i="1" dirty="0" smtClean="0">
              <a:solidFill>
                <a:schemeClr val="tx1"/>
              </a:solidFill>
            </a:endParaRPr>
          </a:p>
          <a:p>
            <a:r>
              <a:rPr lang="en-US" i="1" dirty="0" smtClean="0">
                <a:solidFill>
                  <a:schemeClr val="tx1"/>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86200"/>
            <a:ext cx="8229600" cy="2239963"/>
          </a:xfrm>
        </p:spPr>
        <p:txBody>
          <a:bodyPr/>
          <a:lstStyle/>
          <a:p>
            <a:endParaRPr lang="en-US" dirty="0"/>
          </a:p>
        </p:txBody>
      </p:sp>
      <p:pic>
        <p:nvPicPr>
          <p:cNvPr id="4" name="Picture 2" descr="C:\Backup-new\ARTICLES\Symbiota\DEMCA.jpg"/>
          <p:cNvPicPr>
            <a:picLocks noChangeAspect="1" noChangeArrowheads="1"/>
          </p:cNvPicPr>
          <p:nvPr/>
        </p:nvPicPr>
        <p:blipFill>
          <a:blip r:embed="rId3" cstate="print"/>
          <a:srcRect/>
          <a:stretch>
            <a:fillRect/>
          </a:stretch>
        </p:blipFill>
        <p:spPr bwMode="auto">
          <a:xfrm>
            <a:off x="0" y="0"/>
            <a:ext cx="9144000" cy="1400944"/>
          </a:xfrm>
          <a:prstGeom prst="rect">
            <a:avLst/>
          </a:prstGeom>
          <a:noFill/>
        </p:spPr>
      </p:pic>
      <p:sp>
        <p:nvSpPr>
          <p:cNvPr id="6" name="Rounded Rectangle 5"/>
          <p:cNvSpPr/>
          <p:nvPr/>
        </p:nvSpPr>
        <p:spPr>
          <a:xfrm>
            <a:off x="76200" y="1676400"/>
            <a:ext cx="8839200" cy="1828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US" i="1" dirty="0" smtClean="0">
              <a:solidFill>
                <a:schemeClr val="tx1"/>
              </a:solidFill>
            </a:endParaRPr>
          </a:p>
        </p:txBody>
      </p:sp>
      <p:sp>
        <p:nvSpPr>
          <p:cNvPr id="8" name="Rounded Rectangle 7"/>
          <p:cNvSpPr/>
          <p:nvPr/>
        </p:nvSpPr>
        <p:spPr>
          <a:xfrm>
            <a:off x="152400" y="3886200"/>
            <a:ext cx="8763000" cy="2514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smtClean="0">
              <a:solidFill>
                <a:schemeClr val="tx1"/>
              </a:solidFill>
            </a:endParaRPr>
          </a:p>
          <a:p>
            <a:pPr>
              <a:spcAft>
                <a:spcPts val="1200"/>
              </a:spcAft>
            </a:pPr>
            <a:endParaRPr lang="en-US" b="1" i="1" dirty="0" smtClean="0">
              <a:solidFill>
                <a:schemeClr val="tx1"/>
              </a:solidFill>
            </a:endParaRPr>
          </a:p>
          <a:p>
            <a:pPr>
              <a:spcAft>
                <a:spcPts val="1200"/>
              </a:spcAft>
            </a:pPr>
            <a:endParaRPr lang="en-US" b="1" i="1" dirty="0" smtClean="0">
              <a:solidFill>
                <a:schemeClr val="tx1"/>
              </a:solidFill>
            </a:endParaRPr>
          </a:p>
          <a:p>
            <a:endParaRPr lang="en-US" b="1" i="1" dirty="0" smtClean="0">
              <a:solidFill>
                <a:schemeClr val="tx1"/>
              </a:solidFill>
            </a:endParaRPr>
          </a:p>
          <a:p>
            <a:endParaRPr lang="en-US" sz="1600" b="1" i="1" dirty="0" smtClean="0">
              <a:solidFill>
                <a:schemeClr val="tx1"/>
              </a:solidFill>
            </a:endParaRPr>
          </a:p>
          <a:p>
            <a:endParaRPr lang="en-US" sz="1600" b="1" i="1" dirty="0" smtClean="0">
              <a:solidFill>
                <a:schemeClr val="tx1"/>
              </a:solidFill>
            </a:endParaRPr>
          </a:p>
          <a:p>
            <a:endParaRPr lang="en-US" sz="1600" b="1" i="1" dirty="0" smtClean="0">
              <a:solidFill>
                <a:schemeClr val="tx1"/>
              </a:solidFill>
            </a:endParaRPr>
          </a:p>
          <a:p>
            <a:r>
              <a:rPr lang="en-US" sz="1600" b="1" i="1" dirty="0" smtClean="0">
                <a:solidFill>
                  <a:schemeClr val="tx1"/>
                </a:solidFill>
              </a:rPr>
              <a:t>3. What are the specific challenges to this project:</a:t>
            </a:r>
          </a:p>
          <a:p>
            <a:pPr marL="342900" indent="-342900">
              <a:buFont typeface="+mj-lt"/>
              <a:buAutoNum type="alphaLcPeriod"/>
            </a:pPr>
            <a:r>
              <a:rPr lang="en-US" sz="1600" dirty="0" smtClean="0">
                <a:solidFill>
                  <a:schemeClr val="tx1"/>
                </a:solidFill>
              </a:rPr>
              <a:t>Development of standards for ethnobiological data: tags and controlled vocabulary;</a:t>
            </a:r>
          </a:p>
          <a:p>
            <a:pPr marL="342900" indent="-342900">
              <a:buFont typeface="+mj-lt"/>
              <a:buAutoNum type="alphaLcPeriod"/>
            </a:pPr>
            <a:r>
              <a:rPr lang="en-US" sz="1600" dirty="0" smtClean="0">
                <a:solidFill>
                  <a:schemeClr val="tx1"/>
                </a:solidFill>
              </a:rPr>
              <a:t>Treatment of the data from a sociological and ethnographic perspective (e.g., of errors and conflicts) very different from the treatment of collection/specimen data</a:t>
            </a:r>
          </a:p>
          <a:p>
            <a:pPr marL="342900" indent="-342900">
              <a:buFont typeface="+mj-lt"/>
              <a:buAutoNum type="alphaLcPeriod"/>
            </a:pPr>
            <a:r>
              <a:rPr lang="en-US" sz="1600" dirty="0" smtClean="0">
                <a:solidFill>
                  <a:schemeClr val="tx1"/>
                </a:solidFill>
              </a:rPr>
              <a:t>Ambiguous interpretation of much primary data (e.g., cognates and calques)</a:t>
            </a:r>
          </a:p>
          <a:p>
            <a:pPr marL="342900" indent="-342900">
              <a:buFont typeface="+mj-lt"/>
              <a:buAutoNum type="alphaLcPeriod"/>
            </a:pPr>
            <a:r>
              <a:rPr lang="en-US" sz="1600" dirty="0" smtClean="0">
                <a:solidFill>
                  <a:schemeClr val="tx1"/>
                </a:solidFill>
              </a:rPr>
              <a:t>Challenges of creating an “annotation mode” to facilitate not only discussion of perspectives on the data but permanent archiving of these discussions (cf. to changes in species determinations of herbarium specimens).</a:t>
            </a:r>
          </a:p>
          <a:p>
            <a:pPr marL="342900" indent="-342900">
              <a:buFont typeface="+mj-lt"/>
              <a:buAutoNum type="alphaLcPeriod"/>
            </a:pPr>
            <a:r>
              <a:rPr lang="en-US" sz="1600" dirty="0" smtClean="0">
                <a:solidFill>
                  <a:schemeClr val="tx1"/>
                </a:solidFill>
              </a:rPr>
              <a:t>Goal of creating a virtual space for multidisciplinary and </a:t>
            </a:r>
            <a:r>
              <a:rPr lang="en-US" sz="1600" dirty="0" err="1" smtClean="0">
                <a:solidFill>
                  <a:schemeClr val="tx1"/>
                </a:solidFill>
              </a:rPr>
              <a:t>multisited</a:t>
            </a:r>
            <a:r>
              <a:rPr lang="en-US" sz="1600" dirty="0" smtClean="0">
                <a:solidFill>
                  <a:schemeClr val="tx1"/>
                </a:solidFill>
              </a:rPr>
              <a:t> collaboration (e.g., Indigenous villages, taxonomists, linguists/anthropologists)</a:t>
            </a:r>
          </a:p>
          <a:p>
            <a:pPr>
              <a:spcAft>
                <a:spcPts val="1200"/>
              </a:spcAft>
            </a:pPr>
            <a:endParaRPr lang="en-US" b="1" i="1" dirty="0" smtClean="0">
              <a:solidFill>
                <a:schemeClr val="tx1"/>
              </a:solidFill>
            </a:endParaRPr>
          </a:p>
          <a:p>
            <a:endParaRPr lang="en-US" i="1" dirty="0" smtClean="0">
              <a:solidFill>
                <a:schemeClr val="tx1"/>
              </a:solidFill>
            </a:endParaRPr>
          </a:p>
          <a:p>
            <a:endParaRPr lang="en-US" i="1" dirty="0" smtClean="0">
              <a:solidFill>
                <a:schemeClr val="tx1"/>
              </a:solidFill>
            </a:endParaRPr>
          </a:p>
          <a:p>
            <a:endParaRPr lang="en-US" i="1" dirty="0" smtClean="0">
              <a:solidFill>
                <a:schemeClr val="tx1"/>
              </a:solidFill>
            </a:endParaRPr>
          </a:p>
          <a:p>
            <a:endParaRPr lang="en-US" i="1" dirty="0" smtClean="0">
              <a:solidFill>
                <a:schemeClr val="tx1"/>
              </a:solidFill>
            </a:endParaRPr>
          </a:p>
          <a:p>
            <a:endParaRPr lang="en-US" i="1" dirty="0" smtClean="0">
              <a:solidFill>
                <a:schemeClr val="tx1"/>
              </a:solidFill>
            </a:endParaRPr>
          </a:p>
          <a:p>
            <a:r>
              <a:rPr lang="en-US" i="1" dirty="0" smtClean="0">
                <a:solidFill>
                  <a:schemeClr val="tx1"/>
                </a:solidFill>
              </a:rPr>
              <a:t> </a:t>
            </a:r>
          </a:p>
        </p:txBody>
      </p:sp>
      <p:sp>
        <p:nvSpPr>
          <p:cNvPr id="9" name="Rectangle 8"/>
          <p:cNvSpPr/>
          <p:nvPr/>
        </p:nvSpPr>
        <p:spPr>
          <a:xfrm>
            <a:off x="228600" y="1843207"/>
            <a:ext cx="8686800" cy="1661993"/>
          </a:xfrm>
          <a:prstGeom prst="rect">
            <a:avLst/>
          </a:prstGeom>
        </p:spPr>
        <p:txBody>
          <a:bodyPr wrap="square">
            <a:spAutoFit/>
          </a:bodyPr>
          <a:lstStyle/>
          <a:p>
            <a:pPr>
              <a:spcAft>
                <a:spcPts val="1200"/>
              </a:spcAft>
            </a:pPr>
            <a:r>
              <a:rPr lang="en-US" sz="1600" b="1" i="1" dirty="0" smtClean="0"/>
              <a:t>2. Why attach ethnobiological data to a (Symbiota-based) portal</a:t>
            </a:r>
          </a:p>
          <a:p>
            <a:pPr>
              <a:spcAft>
                <a:spcPts val="1200"/>
              </a:spcAft>
            </a:pPr>
            <a:r>
              <a:rPr lang="en-US" sz="1600" dirty="0" smtClean="0"/>
              <a:t>The present project will build upon </a:t>
            </a:r>
            <a:r>
              <a:rPr lang="en-US" sz="1600" i="1" dirty="0" smtClean="0"/>
              <a:t>Symbiota</a:t>
            </a:r>
            <a:r>
              <a:rPr lang="en-US" sz="1600" dirty="0" smtClean="0"/>
              <a:t> (which uses the Darwin Core standard) by creating a compatible standard for ethnobiological data and using the extant functionalities of </a:t>
            </a:r>
            <a:r>
              <a:rPr lang="en-US" sz="1600" i="1" dirty="0" smtClean="0"/>
              <a:t>Symbiota</a:t>
            </a:r>
            <a:r>
              <a:rPr lang="en-US" sz="1600" dirty="0" smtClean="0"/>
              <a:t> as a foundation upon which to construct tools for the somewhat distinct needs of an ethnobiological portal.</a:t>
            </a:r>
            <a:endParaRPr lang="en-US" sz="1600" i="1" dirty="0" smtClean="0"/>
          </a:p>
          <a:p>
            <a:r>
              <a:rPr lang="en-US" i="1"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143000"/>
          </a:xfrm>
        </p:spPr>
        <p:txBody>
          <a:bodyPr>
            <a:noAutofit/>
          </a:bodyPr>
          <a:lstStyle/>
          <a:p>
            <a:r>
              <a:rPr lang="en-US" sz="2200" i="1" dirty="0" smtClean="0">
                <a:solidFill>
                  <a:srgbClr val="3D7340"/>
                </a:solidFill>
              </a:rPr>
              <a:t>Data from distinct, disperse yet </a:t>
            </a:r>
            <a:r>
              <a:rPr lang="en-US" sz="2200" i="1" u="sng" dirty="0" smtClean="0">
                <a:solidFill>
                  <a:srgbClr val="3D7340"/>
                </a:solidFill>
              </a:rPr>
              <a:t>genetically related </a:t>
            </a:r>
            <a:r>
              <a:rPr lang="en-US" sz="2200" i="1" dirty="0" smtClean="0">
                <a:solidFill>
                  <a:srgbClr val="3D7340"/>
                </a:solidFill>
              </a:rPr>
              <a:t>linguistic-cultural communities can shed important light on cultural history: the ecology and location of the homelands of the ancestors of these related communities</a:t>
            </a:r>
            <a:endParaRPr lang="en-US" sz="2200" dirty="0">
              <a:solidFill>
                <a:srgbClr val="3D7340"/>
              </a:solidFill>
            </a:endParaRPr>
          </a:p>
        </p:txBody>
      </p:sp>
      <p:sp>
        <p:nvSpPr>
          <p:cNvPr id="3" name="Content Placeholder 2"/>
          <p:cNvSpPr>
            <a:spLocks noGrp="1"/>
          </p:cNvSpPr>
          <p:nvPr>
            <p:ph idx="1"/>
          </p:nvPr>
        </p:nvSpPr>
        <p:spPr>
          <a:xfrm>
            <a:off x="457200" y="1600200"/>
            <a:ext cx="8229600" cy="4708525"/>
          </a:xfrm>
        </p:spPr>
        <p:txBody>
          <a:bodyPr/>
          <a:lstStyle/>
          <a:p>
            <a:pPr>
              <a:buNone/>
            </a:pPr>
            <a:endParaRPr lang="en-US" dirty="0" smtClean="0"/>
          </a:p>
          <a:p>
            <a:pPr>
              <a:buNone/>
            </a:pPr>
            <a:endParaRPr lang="en-US" dirty="0"/>
          </a:p>
        </p:txBody>
      </p:sp>
      <p:sp>
        <p:nvSpPr>
          <p:cNvPr id="7" name="Rounded Rectangle 6"/>
          <p:cNvSpPr/>
          <p:nvPr/>
        </p:nvSpPr>
        <p:spPr>
          <a:xfrm>
            <a:off x="457200" y="2209800"/>
            <a:ext cx="8229600" cy="2209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391400" y="2362200"/>
            <a:ext cx="11430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Grass</a:t>
            </a:r>
            <a:endParaRPr lang="en-US" sz="1400" dirty="0">
              <a:solidFill>
                <a:srgbClr val="002060"/>
              </a:solidFill>
            </a:endParaRPr>
          </a:p>
        </p:txBody>
      </p:sp>
      <p:sp>
        <p:nvSpPr>
          <p:cNvPr id="11" name="Oval 10"/>
          <p:cNvSpPr/>
          <p:nvPr/>
        </p:nvSpPr>
        <p:spPr>
          <a:xfrm>
            <a:off x="1295400" y="3200400"/>
            <a:ext cx="1143000" cy="533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Hawk</a:t>
            </a:r>
            <a:endParaRPr lang="en-US" sz="1400" dirty="0">
              <a:solidFill>
                <a:srgbClr val="002060"/>
              </a:solidFill>
            </a:endParaRPr>
          </a:p>
        </p:txBody>
      </p:sp>
      <p:sp>
        <p:nvSpPr>
          <p:cNvPr id="12" name="Oval 11"/>
          <p:cNvSpPr/>
          <p:nvPr/>
        </p:nvSpPr>
        <p:spPr>
          <a:xfrm>
            <a:off x="609600" y="3733800"/>
            <a:ext cx="1143000" cy="533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7030A0"/>
                </a:solidFill>
              </a:rPr>
              <a:t>Pine</a:t>
            </a:r>
            <a:endParaRPr lang="en-US" sz="1400" dirty="0">
              <a:solidFill>
                <a:srgbClr val="7030A0"/>
              </a:solidFill>
            </a:endParaRPr>
          </a:p>
        </p:txBody>
      </p:sp>
      <p:sp>
        <p:nvSpPr>
          <p:cNvPr id="13" name="Oval 12"/>
          <p:cNvSpPr/>
          <p:nvPr/>
        </p:nvSpPr>
        <p:spPr>
          <a:xfrm>
            <a:off x="2362200" y="3733800"/>
            <a:ext cx="1143000" cy="533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Screech owl</a:t>
            </a:r>
            <a:endParaRPr lang="en-US" sz="1400" dirty="0">
              <a:solidFill>
                <a:srgbClr val="002060"/>
              </a:solidFill>
            </a:endParaRPr>
          </a:p>
        </p:txBody>
      </p:sp>
      <p:sp>
        <p:nvSpPr>
          <p:cNvPr id="14" name="Oval 13"/>
          <p:cNvSpPr/>
          <p:nvPr/>
        </p:nvSpPr>
        <p:spPr>
          <a:xfrm>
            <a:off x="2362200" y="2667000"/>
            <a:ext cx="11430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Turkey vulture</a:t>
            </a:r>
            <a:endParaRPr lang="en-US" sz="1400" dirty="0">
              <a:solidFill>
                <a:srgbClr val="002060"/>
              </a:solidFill>
            </a:endParaRPr>
          </a:p>
        </p:txBody>
      </p:sp>
      <p:sp>
        <p:nvSpPr>
          <p:cNvPr id="15" name="Oval 14"/>
          <p:cNvSpPr/>
          <p:nvPr/>
        </p:nvSpPr>
        <p:spPr>
          <a:xfrm>
            <a:off x="5562600" y="2590800"/>
            <a:ext cx="1143000" cy="533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Prickly pear</a:t>
            </a:r>
            <a:endParaRPr lang="en-US" sz="1400" dirty="0">
              <a:solidFill>
                <a:srgbClr val="002060"/>
              </a:solidFill>
            </a:endParaRPr>
          </a:p>
        </p:txBody>
      </p:sp>
      <p:sp>
        <p:nvSpPr>
          <p:cNvPr id="16" name="Oval 15"/>
          <p:cNvSpPr/>
          <p:nvPr/>
        </p:nvSpPr>
        <p:spPr>
          <a:xfrm>
            <a:off x="3886200" y="3733800"/>
            <a:ext cx="1143000" cy="533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 y="2590800"/>
            <a:ext cx="1143000" cy="533400"/>
          </a:xfrm>
          <a:prstGeom prst="ellipse">
            <a:avLst/>
          </a:prstGeom>
          <a:solidFill>
            <a:srgbClr val="F1F2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Coyote</a:t>
            </a:r>
            <a:endParaRPr lang="en-US" sz="1400" dirty="0">
              <a:solidFill>
                <a:srgbClr val="002060"/>
              </a:solidFill>
            </a:endParaRPr>
          </a:p>
        </p:txBody>
      </p:sp>
      <p:sp>
        <p:nvSpPr>
          <p:cNvPr id="18" name="Oval 17"/>
          <p:cNvSpPr/>
          <p:nvPr/>
        </p:nvSpPr>
        <p:spPr>
          <a:xfrm>
            <a:off x="7315200" y="3505200"/>
            <a:ext cx="1371600" cy="6858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NO HOT DESERT FAUNA</a:t>
            </a:r>
            <a:endParaRPr lang="en-US" sz="1400" b="1" dirty="0">
              <a:solidFill>
                <a:srgbClr val="002060"/>
              </a:solidFill>
            </a:endParaRPr>
          </a:p>
        </p:txBody>
      </p:sp>
      <p:sp>
        <p:nvSpPr>
          <p:cNvPr id="19" name="Oval 18"/>
          <p:cNvSpPr/>
          <p:nvPr/>
        </p:nvSpPr>
        <p:spPr>
          <a:xfrm>
            <a:off x="3200400" y="3200400"/>
            <a:ext cx="1143000" cy="533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Heron</a:t>
            </a:r>
            <a:endParaRPr lang="en-US" sz="1400" dirty="0">
              <a:solidFill>
                <a:srgbClr val="002060"/>
              </a:solidFill>
            </a:endParaRPr>
          </a:p>
        </p:txBody>
      </p:sp>
      <p:sp>
        <p:nvSpPr>
          <p:cNvPr id="20" name="Oval 19"/>
          <p:cNvSpPr/>
          <p:nvPr/>
        </p:nvSpPr>
        <p:spPr>
          <a:xfrm>
            <a:off x="5181600" y="3276600"/>
            <a:ext cx="11430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Pocket gopher</a:t>
            </a:r>
            <a:endParaRPr lang="en-US" sz="1400" dirty="0">
              <a:solidFill>
                <a:srgbClr val="002060"/>
              </a:solidFill>
            </a:endParaRPr>
          </a:p>
        </p:txBody>
      </p:sp>
      <p:sp>
        <p:nvSpPr>
          <p:cNvPr id="21" name="Rectangle 20"/>
          <p:cNvSpPr/>
          <p:nvPr/>
        </p:nvSpPr>
        <p:spPr>
          <a:xfrm>
            <a:off x="4114800" y="3853061"/>
            <a:ext cx="769146" cy="307777"/>
          </a:xfrm>
          <a:prstGeom prst="rect">
            <a:avLst/>
          </a:prstGeom>
        </p:spPr>
        <p:txBody>
          <a:bodyPr wrap="square">
            <a:spAutoFit/>
          </a:bodyPr>
          <a:lstStyle/>
          <a:p>
            <a:pPr algn="ctr"/>
            <a:r>
              <a:rPr lang="en-US" sz="1400" dirty="0" smtClean="0">
                <a:solidFill>
                  <a:srgbClr val="002060"/>
                </a:solidFill>
              </a:rPr>
              <a:t>Agave</a:t>
            </a:r>
            <a:endParaRPr lang="en-US" sz="1400" dirty="0">
              <a:solidFill>
                <a:srgbClr val="002060"/>
              </a:solidFill>
            </a:endParaRPr>
          </a:p>
        </p:txBody>
      </p:sp>
      <p:sp>
        <p:nvSpPr>
          <p:cNvPr id="22" name="TextBox 21"/>
          <p:cNvSpPr txBox="1"/>
          <p:nvPr/>
        </p:nvSpPr>
        <p:spPr>
          <a:xfrm>
            <a:off x="685800" y="2209800"/>
            <a:ext cx="5867400" cy="307777"/>
          </a:xfrm>
          <a:prstGeom prst="rect">
            <a:avLst/>
          </a:prstGeom>
          <a:noFill/>
        </p:spPr>
        <p:txBody>
          <a:bodyPr wrap="square" rtlCol="0">
            <a:spAutoFit/>
          </a:bodyPr>
          <a:lstStyle/>
          <a:p>
            <a:r>
              <a:rPr lang="en-US" sz="1400" b="1" dirty="0" smtClean="0"/>
              <a:t>Plant and animal terms reconstructed to proto-Uto-Aztecan (Fowler, 1983)</a:t>
            </a:r>
            <a:endParaRPr lang="en-US" sz="1400" b="1" dirty="0"/>
          </a:p>
        </p:txBody>
      </p:sp>
      <p:sp>
        <p:nvSpPr>
          <p:cNvPr id="23" name="Oval 22"/>
          <p:cNvSpPr/>
          <p:nvPr/>
        </p:nvSpPr>
        <p:spPr>
          <a:xfrm>
            <a:off x="6629400" y="2971800"/>
            <a:ext cx="1143000" cy="533400"/>
          </a:xfrm>
          <a:prstGeom prst="ellipse">
            <a:avLst/>
          </a:prstGeom>
          <a:solidFill>
            <a:srgbClr val="DAC6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Squirrel</a:t>
            </a:r>
            <a:endParaRPr lang="en-US" sz="1400" dirty="0">
              <a:solidFill>
                <a:srgbClr val="002060"/>
              </a:solidFill>
            </a:endParaRPr>
          </a:p>
        </p:txBody>
      </p:sp>
      <p:sp>
        <p:nvSpPr>
          <p:cNvPr id="24" name="Oval 23"/>
          <p:cNvSpPr/>
          <p:nvPr/>
        </p:nvSpPr>
        <p:spPr>
          <a:xfrm>
            <a:off x="4114800" y="2667000"/>
            <a:ext cx="1143000" cy="533400"/>
          </a:xfrm>
          <a:prstGeom prst="ellipse">
            <a:avLst/>
          </a:prstGeom>
          <a:solidFill>
            <a:srgbClr val="E4C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Louse</a:t>
            </a:r>
            <a:endParaRPr lang="en-US" sz="1400" dirty="0">
              <a:solidFill>
                <a:srgbClr val="002060"/>
              </a:solidFill>
            </a:endParaRPr>
          </a:p>
        </p:txBody>
      </p:sp>
      <p:sp>
        <p:nvSpPr>
          <p:cNvPr id="25" name="Oval 24"/>
          <p:cNvSpPr/>
          <p:nvPr/>
        </p:nvSpPr>
        <p:spPr>
          <a:xfrm>
            <a:off x="6096000" y="3810000"/>
            <a:ext cx="1143000" cy="533400"/>
          </a:xfrm>
          <a:prstGeom prst="ellipse">
            <a:avLst/>
          </a:prstGeom>
          <a:solidFill>
            <a:srgbClr val="B5FD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002060"/>
                </a:solidFill>
              </a:rPr>
              <a:t>Sandhill</a:t>
            </a:r>
            <a:r>
              <a:rPr lang="en-US" sz="1400" dirty="0" smtClean="0">
                <a:solidFill>
                  <a:srgbClr val="002060"/>
                </a:solidFill>
              </a:rPr>
              <a:t> crane</a:t>
            </a:r>
            <a:endParaRPr lang="en-US" sz="1400" dirty="0">
              <a:solidFill>
                <a:srgbClr val="002060"/>
              </a:solidFill>
            </a:endParaRPr>
          </a:p>
        </p:txBody>
      </p:sp>
      <p:sp>
        <p:nvSpPr>
          <p:cNvPr id="26" name="TextBox 25"/>
          <p:cNvSpPr txBox="1"/>
          <p:nvPr/>
        </p:nvSpPr>
        <p:spPr>
          <a:xfrm>
            <a:off x="152400" y="4495800"/>
            <a:ext cx="8763000" cy="1600438"/>
          </a:xfrm>
          <a:prstGeom prst="rect">
            <a:avLst/>
          </a:prstGeom>
          <a:noFill/>
        </p:spPr>
        <p:txBody>
          <a:bodyPr wrap="square" rtlCol="0">
            <a:spAutoFit/>
          </a:bodyPr>
          <a:lstStyle/>
          <a:p>
            <a:endParaRPr lang="en-US" sz="1400" dirty="0" smtClean="0"/>
          </a:p>
          <a:p>
            <a:r>
              <a:rPr lang="en-US" sz="1400" dirty="0" smtClean="0"/>
              <a:t>Fowler </a:t>
            </a:r>
            <a:r>
              <a:rPr lang="en-US" sz="1400" dirty="0" smtClean="0"/>
              <a:t>considered additional factors to suggest S. California, New Mexico and </a:t>
            </a:r>
            <a:r>
              <a:rPr lang="en-US" sz="1400" dirty="0" err="1" smtClean="0"/>
              <a:t>Sonoran</a:t>
            </a:r>
            <a:r>
              <a:rPr lang="en-US" sz="1400" dirty="0" smtClean="0"/>
              <a:t> desert as the ancestral homeland.</a:t>
            </a:r>
          </a:p>
          <a:p>
            <a:endParaRPr lang="en-US" sz="1400" dirty="0" smtClean="0"/>
          </a:p>
          <a:p>
            <a:r>
              <a:rPr lang="en-US" sz="1400" dirty="0" smtClean="0"/>
              <a:t> Yet adumbrating the need for this present project Fowler observed: </a:t>
            </a:r>
            <a:endParaRPr lang="en-US" sz="1400" dirty="0" smtClean="0"/>
          </a:p>
          <a:p>
            <a:endParaRPr lang="en-US" sz="1400" dirty="0" smtClean="0"/>
          </a:p>
          <a:p>
            <a:pPr algn="ctr"/>
            <a:r>
              <a:rPr lang="en-US" sz="1400" b="1" dirty="0" smtClean="0"/>
              <a:t>“</a:t>
            </a:r>
            <a:r>
              <a:rPr lang="en-US" sz="1400" b="1" i="1" dirty="0" smtClean="0"/>
              <a:t>Given the quality and quantity of data presently available, suggestions will continue to outweigh conclusions</a:t>
            </a:r>
            <a:r>
              <a:rPr lang="en-US" sz="1400" b="1" dirty="0" smtClean="0"/>
              <a:t>.”</a:t>
            </a: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i="1" dirty="0" smtClean="0"/>
              <a:t>Data from distinct, disperse yet </a:t>
            </a:r>
            <a:r>
              <a:rPr lang="en-US" sz="1600" i="1" u="sng" dirty="0" smtClean="0"/>
              <a:t>genetically related </a:t>
            </a:r>
            <a:r>
              <a:rPr lang="en-US" sz="1600" i="1" dirty="0" smtClean="0"/>
              <a:t>linguistic-cultural communities can also shed important light on the history of language diversification</a:t>
            </a:r>
            <a:endParaRPr lang="en-US" sz="1600" dirty="0"/>
          </a:p>
        </p:txBody>
      </p:sp>
      <p:sp>
        <p:nvSpPr>
          <p:cNvPr id="3" name="Content Placeholder 2"/>
          <p:cNvSpPr>
            <a:spLocks noGrp="1"/>
          </p:cNvSpPr>
          <p:nvPr>
            <p:ph idx="1"/>
          </p:nvPr>
        </p:nvSpPr>
        <p:spPr>
          <a:xfrm>
            <a:off x="457200" y="1371600"/>
            <a:ext cx="8229600" cy="5334000"/>
          </a:xfrm>
        </p:spPr>
        <p:txBody>
          <a:bodyPr/>
          <a:lstStyle/>
          <a:p>
            <a:pPr algn="ctr">
              <a:buNone/>
            </a:pPr>
            <a:endParaRPr lang="en-US" sz="1800" dirty="0"/>
          </a:p>
        </p:txBody>
      </p:sp>
      <p:sp>
        <p:nvSpPr>
          <p:cNvPr id="15" name="Down Arrow 14"/>
          <p:cNvSpPr/>
          <p:nvPr/>
        </p:nvSpPr>
        <p:spPr>
          <a:xfrm>
            <a:off x="8001000" y="1447800"/>
            <a:ext cx="609600" cy="510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p>
          <a:p>
            <a:pPr algn="ctr"/>
            <a:r>
              <a:rPr lang="en-US" dirty="0" smtClean="0"/>
              <a:t>O</a:t>
            </a:r>
          </a:p>
          <a:p>
            <a:pPr algn="ctr"/>
            <a:r>
              <a:rPr lang="en-US" dirty="0" smtClean="0"/>
              <a:t>U</a:t>
            </a:r>
          </a:p>
          <a:p>
            <a:pPr algn="ctr"/>
            <a:r>
              <a:rPr lang="en-US" dirty="0" smtClean="0"/>
              <a:t>T</a:t>
            </a:r>
          </a:p>
          <a:p>
            <a:pPr algn="ctr"/>
            <a:r>
              <a:rPr lang="en-US" dirty="0" smtClean="0"/>
              <a:t>H</a:t>
            </a:r>
          </a:p>
          <a:p>
            <a:pPr algn="ctr"/>
            <a:r>
              <a:rPr lang="en-US" dirty="0" smtClean="0"/>
              <a:t>E RN</a:t>
            </a:r>
          </a:p>
          <a:p>
            <a:pPr algn="ctr"/>
            <a:endParaRPr lang="en-US" dirty="0" smtClean="0"/>
          </a:p>
          <a:p>
            <a:pPr algn="ctr"/>
            <a:r>
              <a:rPr lang="en-US" dirty="0" smtClean="0"/>
              <a:t>MI GRATION</a:t>
            </a:r>
            <a:endParaRPr lang="en-US" dirty="0"/>
          </a:p>
        </p:txBody>
      </p:sp>
      <p:sp>
        <p:nvSpPr>
          <p:cNvPr id="17" name="Rounded Rectangle 16"/>
          <p:cNvSpPr/>
          <p:nvPr/>
        </p:nvSpPr>
        <p:spPr>
          <a:xfrm>
            <a:off x="457200" y="1371600"/>
            <a:ext cx="7543800" cy="685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Proto-Aztecan (includes </a:t>
            </a:r>
            <a:r>
              <a:rPr lang="en-US" dirty="0" err="1" smtClean="0">
                <a:solidFill>
                  <a:srgbClr val="002060"/>
                </a:solidFill>
              </a:rPr>
              <a:t>Pochutec</a:t>
            </a:r>
            <a:r>
              <a:rPr lang="en-US" dirty="0" smtClean="0">
                <a:solidFill>
                  <a:srgbClr val="002060"/>
                </a:solidFill>
              </a:rPr>
              <a:t>, </a:t>
            </a:r>
            <a:r>
              <a:rPr lang="en-US" dirty="0" err="1" smtClean="0">
                <a:solidFill>
                  <a:srgbClr val="002060"/>
                </a:solidFill>
              </a:rPr>
              <a:t>Pipil</a:t>
            </a:r>
            <a:r>
              <a:rPr lang="en-US" dirty="0" smtClean="0">
                <a:solidFill>
                  <a:srgbClr val="002060"/>
                </a:solidFill>
              </a:rPr>
              <a:t>, Nahuatl)</a:t>
            </a:r>
            <a:endParaRPr lang="en-US" dirty="0">
              <a:solidFill>
                <a:srgbClr val="002060"/>
              </a:solidFill>
            </a:endParaRPr>
          </a:p>
        </p:txBody>
      </p:sp>
      <p:sp>
        <p:nvSpPr>
          <p:cNvPr id="18" name="Oval 17"/>
          <p:cNvSpPr/>
          <p:nvPr/>
        </p:nvSpPr>
        <p:spPr>
          <a:xfrm>
            <a:off x="838200" y="4648200"/>
            <a:ext cx="1447800" cy="6858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avocado</a:t>
            </a:r>
          </a:p>
          <a:p>
            <a:pPr algn="ctr"/>
            <a:r>
              <a:rPr lang="en-US" sz="1400" dirty="0" smtClean="0">
                <a:solidFill>
                  <a:srgbClr val="002060"/>
                </a:solidFill>
              </a:rPr>
              <a:t>(</a:t>
            </a:r>
            <a:r>
              <a:rPr lang="en-US" sz="1400" i="1" dirty="0" err="1" smtClean="0">
                <a:solidFill>
                  <a:srgbClr val="002060"/>
                </a:solidFill>
              </a:rPr>
              <a:t>a</a:t>
            </a:r>
            <a:r>
              <a:rPr lang="en-US" sz="1400" i="1" dirty="0" err="1" smtClean="0">
                <a:solidFill>
                  <a:srgbClr val="002060"/>
                </a:solidFill>
              </a:rPr>
              <a:t>waka</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20" name="Oval 19"/>
          <p:cNvSpPr/>
          <p:nvPr/>
        </p:nvSpPr>
        <p:spPr>
          <a:xfrm>
            <a:off x="4114800" y="2590800"/>
            <a:ext cx="1447800" cy="6858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a:t>
            </a:r>
            <a:r>
              <a:rPr lang="en-US" sz="1400" i="1" dirty="0" err="1" smtClean="0">
                <a:solidFill>
                  <a:srgbClr val="002060"/>
                </a:solidFill>
              </a:rPr>
              <a:t>Ficus</a:t>
            </a:r>
            <a:r>
              <a:rPr lang="en-US" sz="1400" i="1" dirty="0" smtClean="0">
                <a:solidFill>
                  <a:srgbClr val="002060"/>
                </a:solidFill>
              </a:rPr>
              <a:t> </a:t>
            </a:r>
            <a:r>
              <a:rPr lang="en-US" sz="1400" dirty="0" smtClean="0">
                <a:solidFill>
                  <a:srgbClr val="002060"/>
                </a:solidFill>
              </a:rPr>
              <a:t>spp.</a:t>
            </a:r>
          </a:p>
          <a:p>
            <a:pPr algn="ctr"/>
            <a:r>
              <a:rPr lang="en-US" sz="1400" dirty="0" smtClean="0">
                <a:solidFill>
                  <a:srgbClr val="002060"/>
                </a:solidFill>
              </a:rPr>
              <a:t>(</a:t>
            </a:r>
            <a:r>
              <a:rPr lang="en-US" sz="1400" i="1" dirty="0" err="1" smtClean="0">
                <a:solidFill>
                  <a:srgbClr val="002060"/>
                </a:solidFill>
              </a:rPr>
              <a:t>āma</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25" name="Oval 24"/>
          <p:cNvSpPr/>
          <p:nvPr/>
        </p:nvSpPr>
        <p:spPr>
          <a:xfrm>
            <a:off x="2362200" y="3657600"/>
            <a:ext cx="1447800" cy="685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tomato</a:t>
            </a:r>
          </a:p>
          <a:p>
            <a:pPr algn="ctr"/>
            <a:r>
              <a:rPr lang="en-US" sz="1400" dirty="0" smtClean="0">
                <a:solidFill>
                  <a:srgbClr val="002060"/>
                </a:solidFill>
              </a:rPr>
              <a:t>(</a:t>
            </a:r>
            <a:r>
              <a:rPr lang="en-US" sz="1400" i="1" dirty="0" err="1" smtClean="0">
                <a:solidFill>
                  <a:srgbClr val="002060"/>
                </a:solidFill>
              </a:rPr>
              <a:t>toma</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27" name="Oval 26"/>
          <p:cNvSpPr/>
          <p:nvPr/>
        </p:nvSpPr>
        <p:spPr>
          <a:xfrm>
            <a:off x="762000" y="2362200"/>
            <a:ext cx="1447800" cy="685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scorpion</a:t>
            </a:r>
          </a:p>
          <a:p>
            <a:pPr algn="ctr"/>
            <a:r>
              <a:rPr lang="en-US" sz="1400" dirty="0" smtClean="0">
                <a:solidFill>
                  <a:srgbClr val="002060"/>
                </a:solidFill>
              </a:rPr>
              <a:t>(</a:t>
            </a:r>
            <a:r>
              <a:rPr lang="en-US" sz="1400" i="1" dirty="0" err="1" smtClean="0">
                <a:solidFill>
                  <a:srgbClr val="002060"/>
                </a:solidFill>
              </a:rPr>
              <a:t>kōlō</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28" name="Oval 27"/>
          <p:cNvSpPr/>
          <p:nvPr/>
        </p:nvSpPr>
        <p:spPr>
          <a:xfrm>
            <a:off x="6172200" y="3505200"/>
            <a:ext cx="1447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a:t>
            </a:r>
            <a:r>
              <a:rPr lang="en-US" sz="1400" dirty="0" err="1" smtClean="0">
                <a:solidFill>
                  <a:srgbClr val="002060"/>
                </a:solidFill>
              </a:rPr>
              <a:t>zapote</a:t>
            </a:r>
            <a:endParaRPr lang="en-US" sz="1400" dirty="0" smtClean="0">
              <a:solidFill>
                <a:srgbClr val="002060"/>
              </a:solidFill>
            </a:endParaRPr>
          </a:p>
          <a:p>
            <a:pPr algn="ctr"/>
            <a:r>
              <a:rPr lang="en-US" sz="1400" dirty="0" smtClean="0">
                <a:solidFill>
                  <a:srgbClr val="002060"/>
                </a:solidFill>
              </a:rPr>
              <a:t>(</a:t>
            </a:r>
            <a:r>
              <a:rPr lang="en-US" sz="1400" i="1" dirty="0" err="1" smtClean="0">
                <a:solidFill>
                  <a:srgbClr val="002060"/>
                </a:solidFill>
              </a:rPr>
              <a:t>tsapo</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33" name="Oval 32"/>
          <p:cNvSpPr/>
          <p:nvPr/>
        </p:nvSpPr>
        <p:spPr>
          <a:xfrm>
            <a:off x="4724400" y="4648200"/>
            <a:ext cx="1447800" cy="685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 iguana</a:t>
            </a:r>
          </a:p>
          <a:p>
            <a:pPr algn="ctr"/>
            <a:r>
              <a:rPr lang="en-US" sz="1400" dirty="0" smtClean="0">
                <a:solidFill>
                  <a:srgbClr val="002060"/>
                </a:solidFill>
              </a:rPr>
              <a:t>(</a:t>
            </a:r>
            <a:r>
              <a:rPr lang="en-US" sz="1400" i="1" dirty="0" err="1" smtClean="0">
                <a:solidFill>
                  <a:srgbClr val="002060"/>
                </a:solidFill>
              </a:rPr>
              <a:t>k</a:t>
            </a:r>
            <a:r>
              <a:rPr lang="en-US" sz="1400" i="1" baseline="30000" dirty="0" err="1" smtClean="0">
                <a:solidFill>
                  <a:srgbClr val="002060"/>
                </a:solidFill>
              </a:rPr>
              <a:t>w</a:t>
            </a:r>
            <a:r>
              <a:rPr lang="en-US" sz="1400" i="1" dirty="0" err="1" smtClean="0">
                <a:solidFill>
                  <a:srgbClr val="002060"/>
                </a:solidFill>
              </a:rPr>
              <a:t>ets</a:t>
            </a:r>
            <a:r>
              <a:rPr lang="en-US" sz="1400" i="1" dirty="0" smtClean="0">
                <a:solidFill>
                  <a:srgbClr val="002060"/>
                </a:solidFill>
              </a:rPr>
              <a:t>-</a:t>
            </a:r>
            <a:r>
              <a:rPr lang="en-US" sz="1400" dirty="0" smtClean="0">
                <a:solidFill>
                  <a:srgbClr val="002060"/>
                </a:solidFill>
              </a:rPr>
              <a:t>)</a:t>
            </a:r>
            <a:endParaRPr lang="en-US" sz="1400" dirty="0">
              <a:solidFill>
                <a:srgbClr val="002060"/>
              </a:solidFill>
            </a:endParaRPr>
          </a:p>
        </p:txBody>
      </p:sp>
      <p:sp>
        <p:nvSpPr>
          <p:cNvPr id="35" name="TextBox 34"/>
          <p:cNvSpPr txBox="1"/>
          <p:nvPr/>
        </p:nvSpPr>
        <p:spPr>
          <a:xfrm>
            <a:off x="609600" y="5715000"/>
            <a:ext cx="7086600" cy="923330"/>
          </a:xfrm>
          <a:prstGeom prst="rect">
            <a:avLst/>
          </a:prstGeom>
          <a:noFill/>
        </p:spPr>
        <p:txBody>
          <a:bodyPr wrap="square" rtlCol="0">
            <a:spAutoFit/>
          </a:bodyPr>
          <a:lstStyle/>
          <a:p>
            <a:pPr algn="ctr"/>
            <a:r>
              <a:rPr lang="en-US" dirty="0" smtClean="0"/>
              <a:t>Migration southward into subtropical floristic zones by Proto-Aztec speakers led to development of new lexical terms with no cognates in other Uto-Aztecan languages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1800" i="1" dirty="0" smtClean="0">
                <a:solidFill>
                  <a:srgbClr val="3D7340"/>
                </a:solidFill>
              </a:rPr>
              <a:t>Data (particularly word loans, calques, and shared uses and cultural beliefs) from linguistic-cultural communities that are </a:t>
            </a:r>
            <a:r>
              <a:rPr lang="en-US" sz="1800" i="1" u="sng" dirty="0" smtClean="0">
                <a:solidFill>
                  <a:srgbClr val="3D7340"/>
                </a:solidFill>
              </a:rPr>
              <a:t>genetically unrelated </a:t>
            </a:r>
            <a:r>
              <a:rPr lang="en-US" sz="1800" i="1" dirty="0" smtClean="0">
                <a:solidFill>
                  <a:srgbClr val="3D7340"/>
                </a:solidFill>
              </a:rPr>
              <a:t>can shed important light on patterns of migration and contact in prehistoric times.</a:t>
            </a:r>
            <a:endParaRPr lang="en-US" sz="1800" dirty="0">
              <a:solidFill>
                <a:srgbClr val="3D7340"/>
              </a:solidFill>
            </a:endParaRPr>
          </a:p>
        </p:txBody>
      </p:sp>
      <p:sp>
        <p:nvSpPr>
          <p:cNvPr id="3" name="Content Placeholder 2"/>
          <p:cNvSpPr>
            <a:spLocks noGrp="1"/>
          </p:cNvSpPr>
          <p:nvPr>
            <p:ph idx="1"/>
          </p:nvPr>
        </p:nvSpPr>
        <p:spPr>
          <a:xfrm>
            <a:off x="457200" y="1600200"/>
            <a:ext cx="8229600" cy="5257800"/>
          </a:xfrm>
        </p:spPr>
        <p:txBody>
          <a:bodyPr/>
          <a:lstStyle/>
          <a:p>
            <a:endParaRPr lang="en-US" dirty="0"/>
          </a:p>
        </p:txBody>
      </p:sp>
      <p:sp>
        <p:nvSpPr>
          <p:cNvPr id="4" name="Rounded Rectangle 3"/>
          <p:cNvSpPr/>
          <p:nvPr/>
        </p:nvSpPr>
        <p:spPr>
          <a:xfrm>
            <a:off x="457200" y="1066800"/>
            <a:ext cx="5943600" cy="152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indent="-227013">
              <a:tabLst>
                <a:tab pos="227013" algn="l"/>
              </a:tabLst>
            </a:pPr>
            <a:r>
              <a:rPr lang="en-US" sz="1300" b="1" dirty="0" smtClean="0">
                <a:solidFill>
                  <a:srgbClr val="FF0000"/>
                </a:solidFill>
              </a:rPr>
              <a:t>Word loans : </a:t>
            </a:r>
            <a:r>
              <a:rPr lang="en-US" sz="1300" b="1" dirty="0" smtClean="0">
                <a:solidFill>
                  <a:srgbClr val="002060"/>
                </a:solidFill>
              </a:rPr>
              <a:t>Words are borrowed from one language to another:  </a:t>
            </a:r>
            <a:r>
              <a:rPr lang="en-US" sz="1300" dirty="0" smtClean="0">
                <a:solidFill>
                  <a:srgbClr val="002060"/>
                </a:solidFill>
              </a:rPr>
              <a:t>As Nahuatl speakers moved into Puebla a significant number of terms were borrowed </a:t>
            </a:r>
            <a:r>
              <a:rPr lang="en-US" sz="1300" i="1" u="sng" dirty="0" smtClean="0">
                <a:solidFill>
                  <a:srgbClr val="002060"/>
                </a:solidFill>
              </a:rPr>
              <a:t>from</a:t>
            </a:r>
            <a:r>
              <a:rPr lang="en-US" sz="1300" dirty="0" smtClean="0">
                <a:solidFill>
                  <a:srgbClr val="002060"/>
                </a:solidFill>
              </a:rPr>
              <a:t> Totonac </a:t>
            </a:r>
            <a:r>
              <a:rPr lang="en-US" sz="1300" i="1" u="sng" dirty="0" smtClean="0">
                <a:solidFill>
                  <a:srgbClr val="002060"/>
                </a:solidFill>
              </a:rPr>
              <a:t>into</a:t>
            </a:r>
            <a:r>
              <a:rPr lang="en-US" sz="1300" dirty="0" smtClean="0">
                <a:solidFill>
                  <a:srgbClr val="002060"/>
                </a:solidFill>
              </a:rPr>
              <a:t> Nahuatl only one has been documented in the opposite direction</a:t>
            </a:r>
          </a:p>
          <a:p>
            <a:pPr marL="227013" indent="-227013">
              <a:tabLst>
                <a:tab pos="227013" algn="l"/>
              </a:tabLst>
            </a:pPr>
            <a:r>
              <a:rPr lang="en-US" sz="1300" dirty="0" smtClean="0">
                <a:solidFill>
                  <a:srgbClr val="002060"/>
                </a:solidFill>
              </a:rPr>
              <a:t>	</a:t>
            </a:r>
          </a:p>
          <a:p>
            <a:pPr marL="227013" indent="-227013">
              <a:tabLst>
                <a:tab pos="227013" algn="l"/>
              </a:tabLst>
            </a:pPr>
            <a:r>
              <a:rPr lang="en-US" sz="1300" dirty="0" smtClean="0">
                <a:solidFill>
                  <a:srgbClr val="002060"/>
                </a:solidFill>
              </a:rPr>
              <a:t>	</a:t>
            </a:r>
            <a:r>
              <a:rPr lang="en-US" sz="1300" u="sng" dirty="0" smtClean="0">
                <a:solidFill>
                  <a:srgbClr val="002060"/>
                </a:solidFill>
              </a:rPr>
              <a:t>cockroach</a:t>
            </a:r>
            <a:r>
              <a:rPr lang="en-US" sz="1300" dirty="0" smtClean="0">
                <a:solidFill>
                  <a:srgbClr val="002060"/>
                </a:solidFill>
              </a:rPr>
              <a:t>:                       </a:t>
            </a:r>
            <a:r>
              <a:rPr lang="en-US" sz="1300" i="1" dirty="0" err="1" smtClean="0">
                <a:solidFill>
                  <a:srgbClr val="002060"/>
                </a:solidFill>
              </a:rPr>
              <a:t>xopepe</a:t>
            </a:r>
            <a:r>
              <a:rPr lang="en-US" sz="1300" dirty="0" smtClean="0">
                <a:solidFill>
                  <a:srgbClr val="002060"/>
                </a:solidFill>
              </a:rPr>
              <a:t> [Nahuatl]   &lt;  </a:t>
            </a:r>
            <a:r>
              <a:rPr lang="en-US" sz="1300" i="1" dirty="0" err="1" smtClean="0">
                <a:solidFill>
                  <a:srgbClr val="002060"/>
                </a:solidFill>
              </a:rPr>
              <a:t>xump</a:t>
            </a:r>
            <a:r>
              <a:rPr lang="es-MX" sz="1300" i="1" dirty="0" smtClean="0">
                <a:solidFill>
                  <a:srgbClr val="002060"/>
                </a:solidFill>
              </a:rPr>
              <a:t>é</a:t>
            </a:r>
            <a:r>
              <a:rPr lang="en-US" sz="1300" i="1" dirty="0" smtClean="0">
                <a:solidFill>
                  <a:srgbClr val="002060"/>
                </a:solidFill>
              </a:rPr>
              <a:t>:pi’ </a:t>
            </a:r>
            <a:r>
              <a:rPr lang="en-US" sz="1300" dirty="0" smtClean="0">
                <a:solidFill>
                  <a:srgbClr val="002060"/>
                </a:solidFill>
              </a:rPr>
              <a:t>[Totonac] </a:t>
            </a:r>
          </a:p>
          <a:p>
            <a:pPr marL="227013" indent="-227013">
              <a:tabLst>
                <a:tab pos="227013" algn="l"/>
              </a:tabLst>
            </a:pPr>
            <a:r>
              <a:rPr lang="en-US" sz="1300" dirty="0" smtClean="0">
                <a:solidFill>
                  <a:srgbClr val="002060"/>
                </a:solidFill>
              </a:rPr>
              <a:t>      </a:t>
            </a:r>
            <a:r>
              <a:rPr lang="en-US" sz="1300" u="sng" dirty="0" smtClean="0">
                <a:solidFill>
                  <a:srgbClr val="002060"/>
                </a:solidFill>
              </a:rPr>
              <a:t>various aroids</a:t>
            </a:r>
            <a:r>
              <a:rPr lang="en-US" sz="1300" dirty="0" smtClean="0">
                <a:solidFill>
                  <a:srgbClr val="002060"/>
                </a:solidFill>
              </a:rPr>
              <a:t>:                </a:t>
            </a:r>
            <a:r>
              <a:rPr lang="en-US" sz="1300" i="1" dirty="0" err="1" smtClean="0">
                <a:solidFill>
                  <a:srgbClr val="002060"/>
                </a:solidFill>
              </a:rPr>
              <a:t>chāpis</a:t>
            </a:r>
            <a:r>
              <a:rPr lang="en-US" sz="1300" dirty="0" smtClean="0">
                <a:solidFill>
                  <a:srgbClr val="002060"/>
                </a:solidFill>
              </a:rPr>
              <a:t> [Nahuatl]    &lt;   </a:t>
            </a:r>
            <a:r>
              <a:rPr lang="en-US" sz="1300" i="1" dirty="0" err="1" smtClean="0">
                <a:solidFill>
                  <a:srgbClr val="002060"/>
                </a:solidFill>
              </a:rPr>
              <a:t>chāp</a:t>
            </a:r>
            <a:r>
              <a:rPr lang="es-MX" sz="1300" i="1" dirty="0" smtClean="0">
                <a:solidFill>
                  <a:srgbClr val="002060"/>
                </a:solidFill>
              </a:rPr>
              <a:t>í</a:t>
            </a:r>
            <a:r>
              <a:rPr lang="en-US" sz="1300" i="1" dirty="0" smtClean="0">
                <a:solidFill>
                  <a:srgbClr val="002060"/>
                </a:solidFill>
              </a:rPr>
              <a:t>s[u]</a:t>
            </a:r>
            <a:r>
              <a:rPr lang="en-US" sz="1300" dirty="0" smtClean="0">
                <a:solidFill>
                  <a:srgbClr val="002060"/>
                </a:solidFill>
              </a:rPr>
              <a:t> [Totonac]</a:t>
            </a:r>
          </a:p>
          <a:p>
            <a:pPr marL="227013" indent="-227013">
              <a:tabLst>
                <a:tab pos="227013" algn="l"/>
              </a:tabLst>
            </a:pPr>
            <a:r>
              <a:rPr lang="en-US" sz="1300" dirty="0" smtClean="0">
                <a:solidFill>
                  <a:srgbClr val="002060"/>
                </a:solidFill>
              </a:rPr>
              <a:t>      </a:t>
            </a:r>
            <a:r>
              <a:rPr lang="en-US" sz="1300" i="1" u="sng" dirty="0" err="1" smtClean="0">
                <a:solidFill>
                  <a:srgbClr val="002060"/>
                </a:solidFill>
              </a:rPr>
              <a:t>Anredera</a:t>
            </a:r>
            <a:r>
              <a:rPr lang="en-US" sz="1300" u="sng" dirty="0" smtClean="0">
                <a:solidFill>
                  <a:srgbClr val="002060"/>
                </a:solidFill>
              </a:rPr>
              <a:t> sp.:</a:t>
            </a:r>
            <a:r>
              <a:rPr lang="en-US" sz="1300" dirty="0" smtClean="0">
                <a:solidFill>
                  <a:srgbClr val="002060"/>
                </a:solidFill>
              </a:rPr>
              <a:t>	</a:t>
            </a:r>
            <a:r>
              <a:rPr lang="en-US" sz="1300" i="1" dirty="0" err="1" smtClean="0">
                <a:solidFill>
                  <a:srgbClr val="002060"/>
                </a:solidFill>
              </a:rPr>
              <a:t>omisāl</a:t>
            </a:r>
            <a:r>
              <a:rPr lang="en-US" sz="1300" i="1" dirty="0" smtClean="0">
                <a:solidFill>
                  <a:srgbClr val="002060"/>
                </a:solidFill>
              </a:rPr>
              <a:t> </a:t>
            </a:r>
            <a:r>
              <a:rPr lang="en-US" sz="1300" dirty="0" smtClean="0">
                <a:solidFill>
                  <a:srgbClr val="002060"/>
                </a:solidFill>
              </a:rPr>
              <a:t>[Nahuatl]    &gt;  </a:t>
            </a:r>
            <a:r>
              <a:rPr lang="en-US" sz="1300" i="1" dirty="0" err="1" smtClean="0">
                <a:solidFill>
                  <a:srgbClr val="002060"/>
                </a:solidFill>
              </a:rPr>
              <a:t>ōmisalh</a:t>
            </a:r>
            <a:r>
              <a:rPr lang="en-US" sz="1300" i="1" dirty="0" smtClean="0">
                <a:solidFill>
                  <a:srgbClr val="002060"/>
                </a:solidFill>
              </a:rPr>
              <a:t> </a:t>
            </a:r>
            <a:r>
              <a:rPr lang="en-US" sz="1300" dirty="0" smtClean="0">
                <a:solidFill>
                  <a:srgbClr val="002060"/>
                </a:solidFill>
              </a:rPr>
              <a:t>[Totonac]	</a:t>
            </a:r>
          </a:p>
        </p:txBody>
      </p:sp>
      <p:sp>
        <p:nvSpPr>
          <p:cNvPr id="7" name="Content Placeholder 6"/>
          <p:cNvSpPr txBox="1">
            <a:spLocks/>
          </p:cNvSpPr>
          <p:nvPr/>
        </p:nvSpPr>
        <p:spPr>
          <a:xfrm>
            <a:off x="1676400" y="2667000"/>
            <a:ext cx="7010400" cy="1981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227013" marR="0" lvl="0" indent="-227013" algn="l" defTabSz="914400" rtl="0" eaLnBrk="1" fontAlgn="auto" latinLnBrk="0" hangingPunct="1">
              <a:lnSpc>
                <a:spcPct val="100000"/>
              </a:lnSpc>
              <a:spcBef>
                <a:spcPct val="20000"/>
              </a:spcBef>
              <a:spcAft>
                <a:spcPts val="0"/>
              </a:spcAft>
              <a:buClrTx/>
              <a:buSzTx/>
              <a:buFont typeface="Arial" pitchFamily="34" charset="0"/>
              <a:buNone/>
              <a:tabLst>
                <a:tab pos="227013" algn="l"/>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None/>
              <a:tabLst>
                <a:tab pos="227013" algn="l"/>
              </a:tabLst>
              <a:defRPr/>
            </a:pPr>
            <a:r>
              <a:rPr kumimoji="0" lang="en-US" sz="1300" b="1" i="0" u="none" strike="noStrike" kern="1200" cap="none" spc="0" normalizeH="0" baseline="0" noProof="0" dirty="0" smtClean="0">
                <a:ln>
                  <a:noFill/>
                </a:ln>
                <a:solidFill>
                  <a:srgbClr val="FF0000"/>
                </a:solidFill>
                <a:effectLst/>
                <a:uLnTx/>
                <a:uFillTx/>
                <a:latin typeface="+mn-lt"/>
                <a:ea typeface="+mn-ea"/>
                <a:cs typeface="+mn-cs"/>
              </a:rPr>
              <a:t>Calques (loan translations) </a:t>
            </a:r>
            <a:r>
              <a:rPr kumimoji="0" lang="en-US" sz="1300" b="1" i="0" u="none" strike="noStrike" kern="1200" cap="none" spc="0" normalizeH="0" baseline="0" noProof="0" dirty="0" smtClean="0">
                <a:ln>
                  <a:noFill/>
                </a:ln>
                <a:solidFill>
                  <a:schemeClr val="tx1"/>
                </a:solidFill>
                <a:effectLst/>
                <a:uLnTx/>
                <a:uFillTx/>
                <a:latin typeface="+mn-lt"/>
                <a:ea typeface="+mn-ea"/>
                <a:cs typeface="+mn-cs"/>
              </a:rPr>
              <a:t>: The meaning of a word in one language is translated into another</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 </a:t>
            </a:r>
          </a:p>
          <a:p>
            <a:pPr marL="227013" lvl="0" indent="-227013">
              <a:spcBef>
                <a:spcPct val="20000"/>
              </a:spcBef>
              <a:tabLst>
                <a:tab pos="227013" algn="l"/>
              </a:tabLst>
              <a:defRPr/>
            </a:pPr>
            <a:r>
              <a:rPr lang="en-US" sz="1300" i="1" dirty="0" err="1" smtClean="0">
                <a:solidFill>
                  <a:schemeClr val="tx1"/>
                </a:solidFill>
              </a:rPr>
              <a:t>Solanum</a:t>
            </a:r>
            <a:r>
              <a:rPr lang="en-US" sz="1300" i="1" dirty="0" smtClean="0">
                <a:solidFill>
                  <a:schemeClr val="tx1"/>
                </a:solidFill>
              </a:rPr>
              <a:t> </a:t>
            </a:r>
            <a:r>
              <a:rPr lang="en-US" sz="1300" i="1" dirty="0" err="1" smtClean="0">
                <a:solidFill>
                  <a:schemeClr val="tx1"/>
                </a:solidFill>
              </a:rPr>
              <a:t>lanceolatum</a:t>
            </a:r>
            <a:r>
              <a:rPr lang="en-US" sz="1300" i="1" dirty="0" smtClean="0">
                <a:solidFill>
                  <a:schemeClr val="tx1"/>
                </a:solidFill>
              </a:rPr>
              <a:t> Cav.</a:t>
            </a:r>
          </a:p>
          <a:p>
            <a:pPr marL="227013" lvl="0" indent="-227013">
              <a:spcBef>
                <a:spcPct val="20000"/>
              </a:spcBef>
              <a:tabLst>
                <a:tab pos="227013" algn="l"/>
              </a:tabLst>
              <a:defRPr/>
            </a:pPr>
            <a:r>
              <a:rPr lang="en-US" sz="1300" i="1" dirty="0" smtClean="0">
                <a:solidFill>
                  <a:schemeClr val="tx1"/>
                </a:solidFill>
              </a:rPr>
              <a:t>     </a:t>
            </a:r>
            <a:r>
              <a:rPr lang="en-US" sz="1300" dirty="0" smtClean="0">
                <a:solidFill>
                  <a:schemeClr val="tx1"/>
                </a:solidFill>
              </a:rPr>
              <a:t>Totonac: </a:t>
            </a:r>
            <a:r>
              <a:rPr lang="en-US" sz="1300" dirty="0" smtClean="0">
                <a:solidFill>
                  <a:schemeClr val="tx1"/>
                </a:solidFill>
              </a:rPr>
              <a:t>   </a:t>
            </a:r>
            <a:r>
              <a:rPr lang="en-US" sz="1300" i="1" dirty="0" err="1" smtClean="0">
                <a:solidFill>
                  <a:schemeClr val="tx1"/>
                </a:solidFill>
              </a:rPr>
              <a:t>xlhixtokg</a:t>
            </a:r>
            <a:r>
              <a:rPr lang="en-US" sz="1300" i="1" dirty="0" smtClean="0">
                <a:solidFill>
                  <a:schemeClr val="tx1"/>
                </a:solidFill>
              </a:rPr>
              <a:t> </a:t>
            </a:r>
            <a:r>
              <a:rPr lang="en-US" sz="1300" i="1" dirty="0" err="1" smtClean="0">
                <a:solidFill>
                  <a:schemeClr val="tx1"/>
                </a:solidFill>
              </a:rPr>
              <a:t>cha:t</a:t>
            </a:r>
            <a:r>
              <a:rPr lang="en-US" sz="1300" i="1" dirty="0" smtClean="0">
                <a:solidFill>
                  <a:schemeClr val="tx1"/>
                </a:solidFill>
              </a:rPr>
              <a:t> </a:t>
            </a:r>
            <a:r>
              <a:rPr lang="en-US" sz="1300" dirty="0" smtClean="0">
                <a:solidFill>
                  <a:schemeClr val="tx1"/>
                </a:solidFill>
              </a:rPr>
              <a:t>(‘woman’s walking cane’)</a:t>
            </a:r>
          </a:p>
          <a:p>
            <a:pPr marL="227013" indent="-227013">
              <a:spcBef>
                <a:spcPct val="20000"/>
              </a:spcBef>
              <a:tabLst>
                <a:tab pos="227013" algn="l"/>
              </a:tabLst>
              <a:defRPr/>
            </a:pPr>
            <a:r>
              <a:rPr lang="en-US" sz="1300" dirty="0" smtClean="0">
                <a:solidFill>
                  <a:schemeClr val="tx1"/>
                </a:solidFill>
              </a:rPr>
              <a:t>     Nahuatl:  </a:t>
            </a:r>
            <a:r>
              <a:rPr lang="en-US" sz="1300" dirty="0" smtClean="0">
                <a:solidFill>
                  <a:schemeClr val="tx1"/>
                </a:solidFill>
              </a:rPr>
              <a:t> </a:t>
            </a:r>
            <a:r>
              <a:rPr lang="en-US" sz="1300" i="1" dirty="0" err="1" smtClean="0">
                <a:solidFill>
                  <a:schemeClr val="tx1"/>
                </a:solidFill>
              </a:rPr>
              <a:t>it</a:t>
            </a:r>
            <a:r>
              <a:rPr lang="en-US" sz="1300" i="1" dirty="0" err="1" smtClean="0">
                <a:solidFill>
                  <a:srgbClr val="002060"/>
                </a:solidFill>
              </a:rPr>
              <a:t>ō</a:t>
            </a:r>
            <a:r>
              <a:rPr lang="en-US" sz="1300" i="1" dirty="0" err="1" smtClean="0">
                <a:solidFill>
                  <a:schemeClr val="tx1"/>
                </a:solidFill>
              </a:rPr>
              <a:t>pīl</a:t>
            </a:r>
            <a:r>
              <a:rPr lang="en-US" sz="1300" i="1" dirty="0" smtClean="0">
                <a:solidFill>
                  <a:schemeClr val="tx1"/>
                </a:solidFill>
              </a:rPr>
              <a:t> </a:t>
            </a:r>
            <a:r>
              <a:rPr lang="en-US" sz="1300" i="1" dirty="0" err="1" smtClean="0">
                <a:solidFill>
                  <a:schemeClr val="tx1"/>
                </a:solidFill>
              </a:rPr>
              <a:t>lamatsīn</a:t>
            </a:r>
            <a:r>
              <a:rPr lang="en-US" sz="1300" i="1" dirty="0" smtClean="0">
                <a:solidFill>
                  <a:schemeClr val="tx1"/>
                </a:solidFill>
              </a:rPr>
              <a:t> </a:t>
            </a:r>
            <a:r>
              <a:rPr lang="en-US" sz="1300" dirty="0" smtClean="0">
                <a:solidFill>
                  <a:schemeClr val="tx1"/>
                </a:solidFill>
              </a:rPr>
              <a:t>(‘old woman’s walking cane’)</a:t>
            </a:r>
          </a:p>
          <a:p>
            <a:pPr marL="227013" indent="-227013">
              <a:spcBef>
                <a:spcPct val="20000"/>
              </a:spcBef>
              <a:tabLst>
                <a:tab pos="227013" algn="l"/>
              </a:tabLst>
              <a:defRPr/>
            </a:pPr>
            <a:endParaRPr lang="en-US" sz="1300" dirty="0" smtClean="0">
              <a:solidFill>
                <a:schemeClr val="tx1"/>
              </a:solidFill>
            </a:endParaRPr>
          </a:p>
          <a:p>
            <a:pPr marL="227013" indent="-227013">
              <a:spcBef>
                <a:spcPct val="20000"/>
              </a:spcBef>
              <a:tabLst>
                <a:tab pos="227013" algn="l"/>
              </a:tabLst>
              <a:defRPr/>
            </a:pPr>
            <a:r>
              <a:rPr lang="en-US" sz="1300" i="1" dirty="0" smtClean="0">
                <a:solidFill>
                  <a:schemeClr val="tx1"/>
                </a:solidFill>
              </a:rPr>
              <a:t>Boa constrictor = ‘deer snake’</a:t>
            </a:r>
          </a:p>
          <a:p>
            <a:pPr marL="227013" indent="-227013">
              <a:tabLst>
                <a:tab pos="227013" algn="l"/>
              </a:tabLst>
              <a:defRPr/>
            </a:pPr>
            <a:r>
              <a:rPr lang="en-US" sz="1300" i="1" dirty="0" smtClean="0">
                <a:solidFill>
                  <a:schemeClr val="tx1"/>
                </a:solidFill>
              </a:rPr>
              <a:t>	</a:t>
            </a:r>
            <a:r>
              <a:rPr lang="en-US" sz="1300" dirty="0" smtClean="0">
                <a:solidFill>
                  <a:schemeClr val="tx1"/>
                </a:solidFill>
              </a:rPr>
              <a:t>Nahuatl:  </a:t>
            </a:r>
            <a:r>
              <a:rPr lang="en-US" sz="1300" i="1" dirty="0" smtClean="0">
                <a:solidFill>
                  <a:schemeClr val="tx1"/>
                </a:solidFill>
              </a:rPr>
              <a:t>	            	</a:t>
            </a:r>
            <a:r>
              <a:rPr lang="en-US" sz="1300" i="1" dirty="0" err="1" smtClean="0">
                <a:solidFill>
                  <a:schemeClr val="tx1"/>
                </a:solidFill>
              </a:rPr>
              <a:t>mas</a:t>
            </a:r>
            <a:r>
              <a:rPr lang="en-US" sz="1300" i="1" dirty="0" err="1" smtClean="0">
                <a:solidFill>
                  <a:srgbClr val="002060"/>
                </a:solidFill>
              </a:rPr>
              <a:t>ākowat</a:t>
            </a:r>
            <a:endParaRPr lang="en-US" sz="1300" i="1" dirty="0" smtClean="0">
              <a:solidFill>
                <a:srgbClr val="002060"/>
              </a:solidFill>
            </a:endParaRPr>
          </a:p>
          <a:p>
            <a:pPr marL="227013" indent="-227013">
              <a:tabLst>
                <a:tab pos="227013" algn="l"/>
              </a:tabLst>
              <a:defRPr/>
            </a:pPr>
            <a:r>
              <a:rPr lang="en-US" sz="1300" i="1" dirty="0" smtClean="0">
                <a:solidFill>
                  <a:srgbClr val="002060"/>
                </a:solidFill>
              </a:rPr>
              <a:t>	</a:t>
            </a:r>
            <a:r>
              <a:rPr lang="en-US" sz="1300" dirty="0" err="1" smtClean="0">
                <a:solidFill>
                  <a:srgbClr val="002060"/>
                </a:solidFill>
              </a:rPr>
              <a:t>Yucatec</a:t>
            </a:r>
            <a:r>
              <a:rPr lang="en-US" sz="1300" dirty="0" smtClean="0">
                <a:solidFill>
                  <a:srgbClr val="002060"/>
                </a:solidFill>
              </a:rPr>
              <a:t> Maya:</a:t>
            </a:r>
            <a:r>
              <a:rPr lang="en-US" sz="1300" i="1" dirty="0" smtClean="0">
                <a:solidFill>
                  <a:srgbClr val="002060"/>
                </a:solidFill>
              </a:rPr>
              <a:t>	</a:t>
            </a:r>
            <a:r>
              <a:rPr lang="en-US" sz="1400" i="1" dirty="0" err="1" smtClean="0">
                <a:solidFill>
                  <a:schemeClr val="tx1"/>
                </a:solidFill>
              </a:rPr>
              <a:t>chij</a:t>
            </a:r>
            <a:r>
              <a:rPr lang="en-US" sz="1400" i="1" dirty="0" smtClean="0">
                <a:solidFill>
                  <a:schemeClr val="tx1"/>
                </a:solidFill>
              </a:rPr>
              <a:t>' </a:t>
            </a:r>
            <a:r>
              <a:rPr lang="en-US" sz="1400" i="1" dirty="0" err="1" smtClean="0">
                <a:solidFill>
                  <a:schemeClr val="tx1"/>
                </a:solidFill>
              </a:rPr>
              <a:t>kan</a:t>
            </a:r>
            <a:endParaRPr lang="en-US" sz="1300" i="1" dirty="0" smtClean="0">
              <a:solidFill>
                <a:schemeClr val="tx1"/>
              </a:solidFill>
            </a:endParaRPr>
          </a:p>
          <a:p>
            <a:pPr marL="227013" indent="-227013">
              <a:spcBef>
                <a:spcPct val="20000"/>
              </a:spcBef>
              <a:tabLst>
                <a:tab pos="227013" algn="l"/>
              </a:tabLst>
              <a:defRPr/>
            </a:pPr>
            <a:endParaRPr kumimoji="0" lang="en-US" sz="1300" b="0" i="1" u="sng" strike="noStrike" kern="1200" cap="none" spc="0" normalizeH="0" baseline="0" noProof="0" dirty="0" smtClean="0">
              <a:ln>
                <a:noFill/>
              </a:ln>
              <a:solidFill>
                <a:schemeClr val="tx1"/>
              </a:solidFill>
              <a:effectLst/>
              <a:uLnTx/>
              <a:uFillTx/>
              <a:latin typeface="+mn-lt"/>
              <a:ea typeface="+mn-ea"/>
              <a:cs typeface="+mn-cs"/>
            </a:endParaRPr>
          </a:p>
        </p:txBody>
      </p:sp>
      <p:sp>
        <p:nvSpPr>
          <p:cNvPr id="8" name="Rounded Rectangle 7"/>
          <p:cNvSpPr/>
          <p:nvPr/>
        </p:nvSpPr>
        <p:spPr>
          <a:xfrm>
            <a:off x="457200" y="4800600"/>
            <a:ext cx="7239000" cy="1905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indent="-227013">
              <a:tabLst>
                <a:tab pos="227013" algn="l"/>
              </a:tabLst>
            </a:pPr>
            <a:r>
              <a:rPr lang="en-US" sz="1300" b="1" dirty="0" smtClean="0">
                <a:solidFill>
                  <a:srgbClr val="FF0000"/>
                </a:solidFill>
              </a:rPr>
              <a:t>Cultural beliefs : </a:t>
            </a:r>
            <a:r>
              <a:rPr lang="en-US" sz="1300" dirty="0" smtClean="0">
                <a:solidFill>
                  <a:schemeClr val="tx1"/>
                </a:solidFill>
              </a:rPr>
              <a:t>Distinct cultures share specific beliefs about or uses of local plants and animals that could not be the result of independent invention</a:t>
            </a:r>
          </a:p>
          <a:p>
            <a:pPr marL="227013" lvl="0" indent="-227013">
              <a:spcBef>
                <a:spcPct val="20000"/>
              </a:spcBef>
              <a:tabLst>
                <a:tab pos="227013" algn="l"/>
              </a:tabLst>
              <a:defRPr/>
            </a:pPr>
            <a:endParaRPr lang="en-US" sz="1300" u="sng" dirty="0" smtClean="0">
              <a:solidFill>
                <a:schemeClr val="tx1"/>
              </a:solidFill>
            </a:endParaRPr>
          </a:p>
          <a:p>
            <a:pPr marL="227013" lvl="0" indent="-227013">
              <a:spcBef>
                <a:spcPct val="20000"/>
              </a:spcBef>
              <a:tabLst>
                <a:tab pos="227013" algn="l"/>
              </a:tabLst>
              <a:defRPr/>
            </a:pPr>
            <a:r>
              <a:rPr lang="en-US" sz="1300" u="sng" dirty="0" smtClean="0">
                <a:solidFill>
                  <a:schemeClr val="tx1"/>
                </a:solidFill>
              </a:rPr>
              <a:t>Camel spiders and whip scorpions:</a:t>
            </a:r>
            <a:r>
              <a:rPr lang="en-US" sz="1300" i="1" dirty="0" smtClean="0">
                <a:solidFill>
                  <a:schemeClr val="tx1"/>
                </a:solidFill>
              </a:rPr>
              <a:t>  </a:t>
            </a:r>
          </a:p>
          <a:p>
            <a:pPr marL="227013" lvl="0" indent="-227013">
              <a:spcBef>
                <a:spcPct val="20000"/>
              </a:spcBef>
              <a:tabLst>
                <a:tab pos="227013" algn="l"/>
              </a:tabLst>
              <a:defRPr/>
            </a:pPr>
            <a:r>
              <a:rPr lang="en-US" sz="1300" i="1" dirty="0" smtClean="0">
                <a:solidFill>
                  <a:schemeClr val="tx1"/>
                </a:solidFill>
              </a:rPr>
              <a:t>     </a:t>
            </a:r>
            <a:r>
              <a:rPr lang="en-US" sz="1300" i="1" dirty="0" err="1" smtClean="0">
                <a:solidFill>
                  <a:schemeClr val="tx1"/>
                </a:solidFill>
              </a:rPr>
              <a:t>pīn</a:t>
            </a:r>
            <a:r>
              <a:rPr lang="en-US" sz="1300" i="1" dirty="0" err="1" smtClean="0">
                <a:solidFill>
                  <a:srgbClr val="002060"/>
                </a:solidFill>
              </a:rPr>
              <a:t>ā</a:t>
            </a:r>
            <a:r>
              <a:rPr lang="en-US" sz="1300" i="1" dirty="0" err="1" smtClean="0">
                <a:solidFill>
                  <a:schemeClr val="tx1"/>
                </a:solidFill>
              </a:rPr>
              <a:t>wistli</a:t>
            </a:r>
            <a:r>
              <a:rPr lang="en-US" sz="1300" dirty="0" smtClean="0">
                <a:solidFill>
                  <a:schemeClr val="tx1"/>
                </a:solidFill>
              </a:rPr>
              <a:t> (‘shame’) [Nahuatl] &lt; &gt; </a:t>
            </a:r>
            <a:r>
              <a:rPr lang="en-US" sz="1300" i="1" dirty="0" smtClean="0">
                <a:solidFill>
                  <a:schemeClr val="tx1"/>
                </a:solidFill>
              </a:rPr>
              <a:t>ti</a:t>
            </a:r>
            <a:r>
              <a:rPr lang="en-US" sz="1300" i="1" baseline="30000" dirty="0" smtClean="0">
                <a:solidFill>
                  <a:schemeClr val="tx1"/>
                </a:solidFill>
              </a:rPr>
              <a:t>1</a:t>
            </a:r>
            <a:r>
              <a:rPr lang="en-US" sz="1300" i="1" dirty="0" smtClean="0">
                <a:solidFill>
                  <a:schemeClr val="tx1"/>
                </a:solidFill>
              </a:rPr>
              <a:t>ka’</a:t>
            </a:r>
            <a:r>
              <a:rPr lang="en-US" sz="1300" i="1" baseline="30000" dirty="0" smtClean="0">
                <a:solidFill>
                  <a:schemeClr val="tx1"/>
                </a:solidFill>
              </a:rPr>
              <a:t>3</a:t>
            </a:r>
            <a:r>
              <a:rPr lang="en-US" sz="1300" i="1" dirty="0" smtClean="0">
                <a:solidFill>
                  <a:schemeClr val="tx1"/>
                </a:solidFill>
              </a:rPr>
              <a:t>an</a:t>
            </a:r>
            <a:r>
              <a:rPr lang="en-US" sz="1300" i="1" baseline="30000" dirty="0" smtClean="0">
                <a:solidFill>
                  <a:schemeClr val="tx1"/>
                </a:solidFill>
              </a:rPr>
              <a:t>4</a:t>
            </a:r>
            <a:r>
              <a:rPr lang="en-US" sz="1300" i="1" dirty="0" smtClean="0">
                <a:solidFill>
                  <a:schemeClr val="tx1"/>
                </a:solidFill>
              </a:rPr>
              <a:t> </a:t>
            </a:r>
            <a:r>
              <a:rPr lang="en-US" sz="1300" dirty="0" smtClean="0">
                <a:solidFill>
                  <a:schemeClr val="tx1"/>
                </a:solidFill>
              </a:rPr>
              <a:t>(‘animal-shame’) [</a:t>
            </a:r>
            <a:r>
              <a:rPr lang="es-MX" sz="1300" dirty="0" smtClean="0">
                <a:solidFill>
                  <a:schemeClr val="tx1"/>
                </a:solidFill>
              </a:rPr>
              <a:t>Mixtec]. </a:t>
            </a:r>
          </a:p>
          <a:p>
            <a:pPr marL="227013" lvl="0" indent="-227013">
              <a:spcBef>
                <a:spcPct val="20000"/>
              </a:spcBef>
              <a:tabLst>
                <a:tab pos="227013" algn="l"/>
              </a:tabLst>
              <a:defRPr/>
            </a:pPr>
            <a:r>
              <a:rPr lang="en-US" sz="1300" dirty="0" smtClean="0">
                <a:solidFill>
                  <a:schemeClr val="tx1"/>
                </a:solidFill>
              </a:rPr>
              <a:t>     Shared meaning evidences the association of these arachnids with </a:t>
            </a:r>
            <a:r>
              <a:rPr lang="pt-PT" sz="1300" i="1" dirty="0" smtClean="0">
                <a:solidFill>
                  <a:schemeClr val="tx1"/>
                </a:solidFill>
              </a:rPr>
              <a:t>shame</a:t>
            </a:r>
            <a:r>
              <a:rPr lang="pt-PT" sz="1300" dirty="0" smtClean="0">
                <a:solidFill>
                  <a:schemeClr val="tx1"/>
                </a:solidFill>
              </a:rPr>
              <a:t> in each culture.</a:t>
            </a:r>
            <a:endParaRPr lang="en-US" sz="1300" dirty="0" smtClean="0"/>
          </a:p>
          <a:p>
            <a:pPr marL="227013" indent="-227013">
              <a:tabLst>
                <a:tab pos="227013" algn="l"/>
              </a:tabLst>
            </a:pPr>
            <a:endParaRPr lang="en-US" sz="1300" dirty="0" smtClean="0">
              <a:solidFill>
                <a:schemeClr val="tx1"/>
              </a:solidFill>
            </a:endParaRPr>
          </a:p>
          <a:p>
            <a:pPr marL="227013" indent="-227013">
              <a:tabLst>
                <a:tab pos="227013" algn="l"/>
              </a:tabLst>
            </a:pPr>
            <a:r>
              <a:rPr lang="en-US" sz="1300" u="sng" dirty="0" smtClean="0">
                <a:solidFill>
                  <a:schemeClr val="tx1"/>
                </a:solidFill>
              </a:rPr>
              <a:t>Velvet ants </a:t>
            </a:r>
            <a:r>
              <a:rPr lang="en-US" sz="1300" dirty="0" smtClean="0">
                <a:solidFill>
                  <a:schemeClr val="tx1"/>
                </a:solidFill>
              </a:rPr>
              <a:t>are considered omens in various Mesoamerican cultures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52400"/>
            <a:ext cx="6477000" cy="430887"/>
          </a:xfrm>
          <a:prstGeom prst="rect">
            <a:avLst/>
          </a:prstGeom>
          <a:noFill/>
        </p:spPr>
        <p:txBody>
          <a:bodyPr wrap="square" rtlCol="0">
            <a:spAutoFit/>
          </a:bodyPr>
          <a:lstStyle/>
          <a:p>
            <a:pPr algn="ctr"/>
            <a:r>
              <a:rPr lang="en-US" sz="2200" dirty="0" smtClean="0">
                <a:solidFill>
                  <a:srgbClr val="3D7340"/>
                </a:solidFill>
                <a:cs typeface="Arabic Typesetting" pitchFamily="66" charset="-78"/>
              </a:rPr>
              <a:t>Velvet ant nomenclature and beliefs in Mesoamerica</a:t>
            </a:r>
            <a:endParaRPr lang="en-US" sz="2200" dirty="0">
              <a:solidFill>
                <a:srgbClr val="3D7340"/>
              </a:solidFill>
              <a:cs typeface="Arabic Typesetting" pitchFamily="66" charset="-78"/>
            </a:endParaRPr>
          </a:p>
        </p:txBody>
      </p:sp>
      <p:sp>
        <p:nvSpPr>
          <p:cNvPr id="6" name="TextBox 5"/>
          <p:cNvSpPr txBox="1"/>
          <p:nvPr/>
        </p:nvSpPr>
        <p:spPr>
          <a:xfrm>
            <a:off x="3810000" y="6324600"/>
            <a:ext cx="4876800" cy="307777"/>
          </a:xfrm>
          <a:prstGeom prst="rect">
            <a:avLst/>
          </a:prstGeom>
          <a:noFill/>
        </p:spPr>
        <p:txBody>
          <a:bodyPr wrap="square" rtlCol="0">
            <a:spAutoFit/>
          </a:bodyPr>
          <a:lstStyle/>
          <a:p>
            <a:r>
              <a:rPr lang="en-US" sz="1400" dirty="0" smtClean="0"/>
              <a:t>Jonathan D. Amith, Gettysburg College | </a:t>
            </a:r>
            <a:r>
              <a:rPr lang="en-US" sz="1400" i="1" dirty="0" smtClean="0"/>
              <a:t>jonamith@gmail.com</a:t>
            </a:r>
            <a:endParaRPr lang="en-US" sz="1400" i="1" dirty="0"/>
          </a:p>
        </p:txBody>
      </p:sp>
      <p:sp>
        <p:nvSpPr>
          <p:cNvPr id="7" name="Content Placeholder 6"/>
          <p:cNvSpPr>
            <a:spLocks noGrp="1"/>
          </p:cNvSpPr>
          <p:nvPr>
            <p:ph idx="1"/>
          </p:nvPr>
        </p:nvSpPr>
        <p:spPr/>
        <p:txBody>
          <a:bodyPr/>
          <a:lstStyle/>
          <a:p>
            <a:endParaRPr lang="en-US"/>
          </a:p>
        </p:txBody>
      </p:sp>
      <p:pic>
        <p:nvPicPr>
          <p:cNvPr id="1026" name="Picture 2" descr="C:\Backup-new\ARTICLES\DEMCA-Webinar\Mutillid-graphic_2018-03-06.jpg"/>
          <p:cNvPicPr>
            <a:picLocks noChangeAspect="1" noChangeArrowheads="1"/>
          </p:cNvPicPr>
          <p:nvPr/>
        </p:nvPicPr>
        <p:blipFill>
          <a:blip r:embed="rId3" cstate="print"/>
          <a:srcRect/>
          <a:stretch>
            <a:fillRect/>
          </a:stretch>
        </p:blipFill>
        <p:spPr bwMode="auto">
          <a:xfrm>
            <a:off x="788894" y="762000"/>
            <a:ext cx="7593106" cy="5867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l"/>
            <a:r>
              <a:rPr lang="en-US" sz="2200" dirty="0" smtClean="0">
                <a:solidFill>
                  <a:srgbClr val="3D7340"/>
                </a:solidFill>
                <a:cs typeface="Arabic Typesetting" pitchFamily="66" charset="-78"/>
              </a:rPr>
              <a:t/>
            </a:r>
            <a:br>
              <a:rPr lang="en-US" sz="2200" dirty="0" smtClean="0">
                <a:solidFill>
                  <a:srgbClr val="3D7340"/>
                </a:solidFill>
                <a:cs typeface="Arabic Typesetting" pitchFamily="66" charset="-78"/>
              </a:rPr>
            </a:br>
            <a:r>
              <a:rPr lang="en-US" sz="2200" dirty="0" smtClean="0">
                <a:solidFill>
                  <a:srgbClr val="3D7340"/>
                </a:solidFill>
                <a:cs typeface="Arabic Typesetting" pitchFamily="66" charset="-78"/>
              </a:rPr>
              <a:t>Beliefs about ant lion larva in Mesoamerica</a:t>
            </a:r>
            <a:r>
              <a:rPr lang="en-US" sz="2200" dirty="0" smtClean="0">
                <a:solidFill>
                  <a:srgbClr val="3D7340"/>
                </a:solidFill>
                <a:cs typeface="Arabic Typesetting" pitchFamily="66" charset="-78"/>
              </a:rPr>
              <a:t/>
            </a:r>
            <a:br>
              <a:rPr lang="en-US" sz="2200" dirty="0" smtClean="0">
                <a:solidFill>
                  <a:srgbClr val="3D7340"/>
                </a:solidFill>
                <a:cs typeface="Arabic Typesetting" pitchFamily="66" charset="-78"/>
              </a:rPr>
            </a:br>
            <a:endParaRPr lang="en-US" sz="2200" dirty="0"/>
          </a:p>
        </p:txBody>
      </p:sp>
      <p:sp>
        <p:nvSpPr>
          <p:cNvPr id="3" name="Content Placeholder 2"/>
          <p:cNvSpPr>
            <a:spLocks noGrp="1"/>
          </p:cNvSpPr>
          <p:nvPr>
            <p:ph idx="1"/>
          </p:nvPr>
        </p:nvSpPr>
        <p:spPr>
          <a:xfrm>
            <a:off x="457200" y="838200"/>
            <a:ext cx="8229600" cy="5867400"/>
          </a:xfrm>
        </p:spPr>
        <p:txBody>
          <a:bodyPr>
            <a:normAutofit/>
          </a:bodyPr>
          <a:lstStyle/>
          <a:p>
            <a:r>
              <a:rPr lang="en-US" sz="1400" b="1" dirty="0" err="1" smtClean="0"/>
              <a:t>Totonac</a:t>
            </a:r>
            <a:r>
              <a:rPr lang="en-US" sz="1400" b="1" dirty="0" smtClean="0"/>
              <a:t>: </a:t>
            </a:r>
            <a:r>
              <a:rPr lang="en-US" sz="1400" b="1" i="1" dirty="0" err="1" smtClean="0"/>
              <a:t>swilhīnkuyāt</a:t>
            </a:r>
            <a:r>
              <a:rPr lang="en-US" sz="1400" b="1" i="1" dirty="0" smtClean="0"/>
              <a:t> </a:t>
            </a:r>
            <a:r>
              <a:rPr lang="en-US" sz="1400" dirty="0" smtClean="0"/>
              <a:t>(meaning uncertain)</a:t>
            </a:r>
            <a:endParaRPr lang="en-US" sz="1400" dirty="0" smtClean="0"/>
          </a:p>
          <a:p>
            <a:pPr>
              <a:buNone/>
            </a:pPr>
            <a:r>
              <a:rPr lang="en-US" sz="1400" dirty="0" smtClean="0"/>
              <a:t>When a thorn, splinter, piece of bone or any other small hard sharp object penetrates </a:t>
            </a:r>
            <a:endParaRPr lang="en-US" sz="1400" dirty="0" smtClean="0"/>
          </a:p>
          <a:p>
            <a:pPr>
              <a:buNone/>
            </a:pPr>
            <a:r>
              <a:rPr lang="en-US" sz="1400" dirty="0" smtClean="0"/>
              <a:t>	</a:t>
            </a:r>
            <a:r>
              <a:rPr lang="en-US" sz="1400" dirty="0" smtClean="0"/>
              <a:t>the </a:t>
            </a:r>
            <a:r>
              <a:rPr lang="en-US" sz="1400" dirty="0" smtClean="0"/>
              <a:t>soul of ones foot and after several days has still not been expelled, the affected person catches an ant lion larva and places the </a:t>
            </a:r>
            <a:r>
              <a:rPr lang="en-US" sz="1400" i="1" dirty="0" err="1" smtClean="0"/>
              <a:t>swilhi:nkuya:t</a:t>
            </a:r>
            <a:r>
              <a:rPr lang="en-US" sz="1400" dirty="0" smtClean="0"/>
              <a:t> on top of his or her foot right opposite where the object is stuck. The animal causes the body to expel the foreign object.</a:t>
            </a:r>
          </a:p>
          <a:p>
            <a:pPr>
              <a:buNone/>
            </a:pPr>
            <a:r>
              <a:rPr lang="en-US" sz="1400" dirty="0" smtClean="0"/>
              <a:t>The </a:t>
            </a:r>
            <a:r>
              <a:rPr lang="en-US" sz="1400" dirty="0" smtClean="0"/>
              <a:t>same animal is used to extract molars with cavities. The larva is placed alive in or on the bad tooth and it is said that it causes it to fall out</a:t>
            </a:r>
            <a:r>
              <a:rPr lang="en-US" sz="1400" dirty="0" smtClean="0"/>
              <a:t>.</a:t>
            </a:r>
          </a:p>
          <a:p>
            <a:pPr>
              <a:buNone/>
            </a:pPr>
            <a:endParaRPr lang="en-US" sz="1400" dirty="0" smtClean="0"/>
          </a:p>
          <a:p>
            <a:r>
              <a:rPr lang="en-US" sz="1400" b="1" dirty="0" err="1" smtClean="0"/>
              <a:t>Náhuat</a:t>
            </a:r>
            <a:r>
              <a:rPr lang="en-US" sz="1400" b="1" dirty="0" smtClean="0"/>
              <a:t> from </a:t>
            </a:r>
            <a:r>
              <a:rPr lang="en-US" sz="1400" b="1" dirty="0" err="1" smtClean="0"/>
              <a:t>Cuetzalan</a:t>
            </a:r>
            <a:r>
              <a:rPr lang="en-US" sz="1400" b="1" dirty="0" smtClean="0"/>
              <a:t>:</a:t>
            </a:r>
            <a:r>
              <a:rPr lang="en-US" sz="1400" dirty="0" smtClean="0"/>
              <a:t> </a:t>
            </a:r>
            <a:r>
              <a:rPr lang="en-US" sz="1400" b="1" i="1" dirty="0" err="1" smtClean="0"/>
              <a:t>tālpīpītsani</a:t>
            </a:r>
            <a:r>
              <a:rPr lang="en-US" sz="1400" dirty="0" smtClean="0"/>
              <a:t>  (lit. 'earth-blower'). </a:t>
            </a:r>
          </a:p>
          <a:p>
            <a:pPr>
              <a:buNone/>
            </a:pPr>
            <a:r>
              <a:rPr lang="en-US" sz="1400" dirty="0" smtClean="0"/>
              <a:t>In the village of </a:t>
            </a:r>
            <a:r>
              <a:rPr lang="en-US" sz="1400" dirty="0" err="1" smtClean="0"/>
              <a:t>Tacuapan</a:t>
            </a:r>
            <a:r>
              <a:rPr lang="en-US" sz="1400" dirty="0" smtClean="0"/>
              <a:t>, Sierra Nororiental de Puebla, this insect is used to cure a condition of swollen big toes. The </a:t>
            </a:r>
            <a:r>
              <a:rPr lang="en-US" sz="1400" dirty="0" err="1" smtClean="0"/>
              <a:t>Mymeleon</a:t>
            </a:r>
            <a:r>
              <a:rPr lang="en-US" sz="1400" dirty="0" smtClean="0"/>
              <a:t> is caught and crushed along with a particular type of spider of a bright coffee color. The resulting ointment is spread over the affected toe with thin skin of an onion. This causes the toe to burst open, releasing the pus inside. In San Miguel </a:t>
            </a:r>
            <a:r>
              <a:rPr lang="en-US" sz="1400" dirty="0" err="1" smtClean="0"/>
              <a:t>Tzinacapan</a:t>
            </a:r>
            <a:r>
              <a:rPr lang="en-US" sz="1400" dirty="0" smtClean="0"/>
              <a:t>, the animal is used like in </a:t>
            </a:r>
            <a:r>
              <a:rPr lang="en-US" sz="1400" dirty="0" err="1" smtClean="0"/>
              <a:t>Zongozotla</a:t>
            </a:r>
            <a:r>
              <a:rPr lang="en-US" sz="1400" dirty="0" smtClean="0"/>
              <a:t> but, as in </a:t>
            </a:r>
            <a:r>
              <a:rPr lang="en-US" sz="1400" dirty="0" err="1" smtClean="0"/>
              <a:t>Tacuapan</a:t>
            </a:r>
            <a:r>
              <a:rPr lang="en-US" sz="1400" dirty="0" smtClean="0"/>
              <a:t>, with a spider. In </a:t>
            </a:r>
            <a:r>
              <a:rPr lang="en-US" sz="1400" dirty="0" err="1" smtClean="0"/>
              <a:t>Tzinacapan</a:t>
            </a:r>
            <a:r>
              <a:rPr lang="en-US" sz="1400" dirty="0" smtClean="0"/>
              <a:t> the ant lion larva is taken and along with a house spider crushed and placed on the point that the object has entered the soul of the foot or a toe. This causes the object to be expelled. </a:t>
            </a:r>
            <a:endParaRPr lang="en-US" sz="1400" dirty="0" smtClean="0"/>
          </a:p>
          <a:p>
            <a:pPr>
              <a:buNone/>
            </a:pPr>
            <a:endParaRPr lang="en-US" sz="1400" dirty="0" smtClean="0"/>
          </a:p>
          <a:p>
            <a:r>
              <a:rPr lang="en-US" sz="1400" b="1" dirty="0" err="1" smtClean="0"/>
              <a:t>Yolox</a:t>
            </a:r>
            <a:r>
              <a:rPr lang="es-MX" sz="1400" b="1" dirty="0" err="1" smtClean="0"/>
              <a:t>óchitl</a:t>
            </a:r>
            <a:r>
              <a:rPr lang="es-MX" sz="1400" b="1" dirty="0" smtClean="0"/>
              <a:t> Mixtec</a:t>
            </a:r>
            <a:r>
              <a:rPr lang="es-MX" sz="1400" dirty="0" smtClean="0"/>
              <a:t>: </a:t>
            </a:r>
            <a:r>
              <a:rPr lang="es-MX" sz="1400" i="1" dirty="0" smtClean="0"/>
              <a:t>ndi</a:t>
            </a:r>
            <a:r>
              <a:rPr lang="es-MX" sz="1400" i="1" baseline="30000" dirty="0" smtClean="0"/>
              <a:t>3</a:t>
            </a:r>
            <a:r>
              <a:rPr lang="es-MX" sz="1400" i="1" dirty="0" smtClean="0"/>
              <a:t>ki</a:t>
            </a:r>
            <a:r>
              <a:rPr lang="es-MX" sz="1400" i="1" baseline="30000" dirty="0" smtClean="0"/>
              <a:t>4</a:t>
            </a:r>
            <a:r>
              <a:rPr lang="es-MX" sz="1400" i="1" dirty="0" smtClean="0"/>
              <a:t>bi</a:t>
            </a:r>
            <a:r>
              <a:rPr lang="es-MX" sz="1400" i="1" baseline="30000" dirty="0" smtClean="0"/>
              <a:t>4</a:t>
            </a:r>
            <a:r>
              <a:rPr lang="es-MX" sz="1400" i="1" dirty="0" smtClean="0"/>
              <a:t> </a:t>
            </a:r>
            <a:r>
              <a:rPr lang="es-MX" sz="1400" dirty="0" smtClean="0"/>
              <a:t>(lit., 'animal-entrar'?)</a:t>
            </a:r>
            <a:endParaRPr lang="en-US" sz="1400" dirty="0" smtClean="0"/>
          </a:p>
          <a:p>
            <a:pPr>
              <a:buNone/>
            </a:pPr>
            <a:r>
              <a:rPr lang="es-MX" sz="1400" dirty="0" smtClean="0"/>
              <a:t>In Yoloxóchitl </a:t>
            </a:r>
            <a:r>
              <a:rPr lang="es-MX" sz="1400" dirty="0" err="1" smtClean="0"/>
              <a:t>there</a:t>
            </a:r>
            <a:r>
              <a:rPr lang="es-MX" sz="1400" dirty="0" smtClean="0"/>
              <a:t> </a:t>
            </a:r>
            <a:r>
              <a:rPr lang="es-MX" sz="1400" dirty="0" err="1" smtClean="0"/>
              <a:t>exists</a:t>
            </a:r>
            <a:r>
              <a:rPr lang="es-MX" sz="1400" dirty="0" smtClean="0"/>
              <a:t> </a:t>
            </a:r>
            <a:r>
              <a:rPr lang="es-MX" sz="1400" dirty="0" err="1" smtClean="0"/>
              <a:t>the</a:t>
            </a:r>
            <a:r>
              <a:rPr lang="es-MX" sz="1400" dirty="0" smtClean="0"/>
              <a:t> </a:t>
            </a:r>
            <a:r>
              <a:rPr lang="es-MX" sz="1400" dirty="0" err="1" smtClean="0"/>
              <a:t>belief</a:t>
            </a:r>
            <a:r>
              <a:rPr lang="es-MX" sz="1400" dirty="0" smtClean="0"/>
              <a:t> </a:t>
            </a:r>
            <a:r>
              <a:rPr lang="es-MX" sz="1400" dirty="0" err="1" smtClean="0"/>
              <a:t>that</a:t>
            </a:r>
            <a:r>
              <a:rPr lang="es-MX" sz="1400" dirty="0" smtClean="0"/>
              <a:t> a </a:t>
            </a:r>
            <a:r>
              <a:rPr lang="es-MX" sz="1400" dirty="0" err="1" smtClean="0"/>
              <a:t>petition</a:t>
            </a:r>
            <a:r>
              <a:rPr lang="es-MX" sz="1400" dirty="0" smtClean="0"/>
              <a:t> </a:t>
            </a:r>
            <a:r>
              <a:rPr lang="es-MX" sz="1400" dirty="0" err="1" smtClean="0"/>
              <a:t>to</a:t>
            </a:r>
            <a:r>
              <a:rPr lang="es-MX" sz="1400" dirty="0" smtClean="0"/>
              <a:t> </a:t>
            </a:r>
            <a:r>
              <a:rPr lang="es-MX" sz="1400" dirty="0" err="1" smtClean="0"/>
              <a:t>the</a:t>
            </a:r>
            <a:r>
              <a:rPr lang="es-MX" sz="1400" dirty="0" smtClean="0"/>
              <a:t> </a:t>
            </a:r>
            <a:r>
              <a:rPr lang="es-MX" sz="1400" dirty="0" err="1" smtClean="0"/>
              <a:t>ant</a:t>
            </a:r>
            <a:r>
              <a:rPr lang="es-MX" sz="1400" dirty="0" smtClean="0"/>
              <a:t> </a:t>
            </a:r>
            <a:r>
              <a:rPr lang="es-MX" sz="1400" dirty="0" err="1" smtClean="0"/>
              <a:t>lion</a:t>
            </a:r>
            <a:r>
              <a:rPr lang="es-MX" sz="1400" dirty="0" smtClean="0"/>
              <a:t> larva </a:t>
            </a:r>
            <a:r>
              <a:rPr lang="es-MX" sz="1400" dirty="0" err="1" smtClean="0"/>
              <a:t>is</a:t>
            </a:r>
            <a:r>
              <a:rPr lang="es-MX" sz="1400" dirty="0" smtClean="0"/>
              <a:t> </a:t>
            </a:r>
            <a:r>
              <a:rPr lang="es-MX" sz="1400" dirty="0" err="1" smtClean="0"/>
              <a:t>offered</a:t>
            </a:r>
            <a:r>
              <a:rPr lang="es-MX" sz="1400" dirty="0" smtClean="0"/>
              <a:t> </a:t>
            </a:r>
            <a:r>
              <a:rPr lang="es-MX" sz="1400" dirty="0" err="1" smtClean="0"/>
              <a:t>when</a:t>
            </a:r>
            <a:r>
              <a:rPr lang="es-MX" sz="1400" dirty="0" smtClean="0"/>
              <a:t> </a:t>
            </a:r>
            <a:r>
              <a:rPr lang="es-MX" sz="1400" dirty="0" err="1" smtClean="0"/>
              <a:t>ones</a:t>
            </a:r>
            <a:r>
              <a:rPr lang="es-MX" sz="1400" dirty="0" smtClean="0"/>
              <a:t> </a:t>
            </a:r>
            <a:r>
              <a:rPr lang="es-MX" sz="1400" dirty="0" err="1" smtClean="0"/>
              <a:t>child</a:t>
            </a:r>
            <a:r>
              <a:rPr lang="es-MX" sz="1400" dirty="0" smtClean="0"/>
              <a:t> has </a:t>
            </a:r>
            <a:r>
              <a:rPr lang="es-MX" sz="1400" dirty="0" err="1" smtClean="0"/>
              <a:t>gotten</a:t>
            </a:r>
            <a:r>
              <a:rPr lang="es-MX" sz="1400" dirty="0" smtClean="0"/>
              <a:t> </a:t>
            </a:r>
            <a:r>
              <a:rPr lang="es-MX" sz="1400" dirty="0" err="1" smtClean="0"/>
              <a:t>dirt</a:t>
            </a:r>
            <a:r>
              <a:rPr lang="es-MX" sz="1400" dirty="0" smtClean="0"/>
              <a:t> </a:t>
            </a:r>
            <a:r>
              <a:rPr lang="es-MX" sz="1400" dirty="0" err="1" smtClean="0"/>
              <a:t>or</a:t>
            </a:r>
            <a:r>
              <a:rPr lang="es-MX" sz="1400" dirty="0" smtClean="0"/>
              <a:t> </a:t>
            </a:r>
            <a:r>
              <a:rPr lang="es-MX" sz="1400" dirty="0" err="1" smtClean="0"/>
              <a:t>dust</a:t>
            </a:r>
            <a:r>
              <a:rPr lang="es-MX" sz="1400" dirty="0" smtClean="0"/>
              <a:t> in </a:t>
            </a:r>
            <a:r>
              <a:rPr lang="es-MX" sz="1400" dirty="0" err="1" smtClean="0"/>
              <a:t>his</a:t>
            </a:r>
            <a:r>
              <a:rPr lang="es-MX" sz="1400" dirty="0" smtClean="0"/>
              <a:t> </a:t>
            </a:r>
            <a:r>
              <a:rPr lang="es-MX" sz="1400" dirty="0" err="1" smtClean="0"/>
              <a:t>or</a:t>
            </a:r>
            <a:r>
              <a:rPr lang="es-MX" sz="1400" dirty="0" smtClean="0"/>
              <a:t> </a:t>
            </a:r>
            <a:r>
              <a:rPr lang="es-MX" sz="1400" dirty="0" err="1" smtClean="0"/>
              <a:t>her</a:t>
            </a:r>
            <a:r>
              <a:rPr lang="es-MX" sz="1400" dirty="0" smtClean="0"/>
              <a:t> </a:t>
            </a:r>
            <a:r>
              <a:rPr lang="es-MX" sz="1400" dirty="0" err="1" smtClean="0"/>
              <a:t>eye</a:t>
            </a:r>
            <a:r>
              <a:rPr lang="es-MX" sz="1400" dirty="0" smtClean="0"/>
              <a:t>. </a:t>
            </a:r>
            <a:r>
              <a:rPr lang="es-MX" sz="1400" dirty="0" err="1" smtClean="0"/>
              <a:t>The</a:t>
            </a:r>
            <a:r>
              <a:rPr lang="es-MX" sz="1400" dirty="0" smtClean="0"/>
              <a:t> </a:t>
            </a:r>
            <a:r>
              <a:rPr lang="es-MX" sz="1400" dirty="0" err="1" smtClean="0"/>
              <a:t>parent</a:t>
            </a:r>
            <a:r>
              <a:rPr lang="es-MX" sz="1400" dirty="0" smtClean="0"/>
              <a:t> of </a:t>
            </a:r>
            <a:r>
              <a:rPr lang="es-MX" sz="1400" dirty="0" err="1" smtClean="0"/>
              <a:t>the</a:t>
            </a:r>
            <a:r>
              <a:rPr lang="es-MX" sz="1400" dirty="0" smtClean="0"/>
              <a:t> </a:t>
            </a:r>
            <a:r>
              <a:rPr lang="es-MX" sz="1400" dirty="0" err="1" smtClean="0"/>
              <a:t>child</a:t>
            </a:r>
            <a:r>
              <a:rPr lang="es-MX" sz="1400" dirty="0" smtClean="0"/>
              <a:t> so </a:t>
            </a:r>
            <a:r>
              <a:rPr lang="es-MX" sz="1400" dirty="0" err="1" smtClean="0"/>
              <a:t>affect</a:t>
            </a:r>
            <a:r>
              <a:rPr lang="es-MX" sz="1400" dirty="0" smtClean="0"/>
              <a:t> </a:t>
            </a:r>
            <a:r>
              <a:rPr lang="es-MX" sz="1400" dirty="0" err="1" smtClean="0"/>
              <a:t>calls</a:t>
            </a:r>
            <a:r>
              <a:rPr lang="es-MX" sz="1400" dirty="0" smtClean="0"/>
              <a:t> </a:t>
            </a:r>
            <a:r>
              <a:rPr lang="es-MX" sz="1400" dirty="0" err="1" smtClean="0"/>
              <a:t>out</a:t>
            </a:r>
            <a:r>
              <a:rPr lang="es-MX" sz="1400" dirty="0" smtClean="0"/>
              <a:t> </a:t>
            </a:r>
            <a:r>
              <a:rPr lang="es-MX" sz="1400" dirty="0" err="1" smtClean="0"/>
              <a:t>to</a:t>
            </a:r>
            <a:r>
              <a:rPr lang="es-MX" sz="1400" dirty="0" smtClean="0"/>
              <a:t> </a:t>
            </a:r>
            <a:r>
              <a:rPr lang="es-MX" sz="1400" dirty="0" err="1" smtClean="0"/>
              <a:t>the</a:t>
            </a:r>
            <a:r>
              <a:rPr lang="es-MX" sz="1400" dirty="0" smtClean="0"/>
              <a:t> </a:t>
            </a:r>
            <a:r>
              <a:rPr lang="es-MX" sz="1400" i="1" dirty="0" smtClean="0"/>
              <a:t>ndi</a:t>
            </a:r>
            <a:r>
              <a:rPr lang="es-MX" sz="1400" i="1" baseline="30000" dirty="0" smtClean="0"/>
              <a:t>3</a:t>
            </a:r>
            <a:r>
              <a:rPr lang="es-MX" sz="1400" i="1" dirty="0" smtClean="0"/>
              <a:t>ki</a:t>
            </a:r>
            <a:r>
              <a:rPr lang="es-MX" sz="1400" i="1" baseline="30000" dirty="0" smtClean="0"/>
              <a:t>4</a:t>
            </a:r>
            <a:r>
              <a:rPr lang="es-MX" sz="1400" i="1" dirty="0" smtClean="0"/>
              <a:t>bi</a:t>
            </a:r>
            <a:r>
              <a:rPr lang="es-MX" sz="1400" i="1" baseline="30000" dirty="0" smtClean="0"/>
              <a:t>4</a:t>
            </a:r>
            <a:r>
              <a:rPr lang="es-MX" sz="1400" dirty="0" smtClean="0"/>
              <a:t> (</a:t>
            </a:r>
            <a:r>
              <a:rPr lang="es-MX" sz="1400" dirty="0" err="1" smtClean="0"/>
              <a:t>it</a:t>
            </a:r>
            <a:r>
              <a:rPr lang="es-MX" sz="1400" dirty="0" smtClean="0"/>
              <a:t> </a:t>
            </a:r>
            <a:r>
              <a:rPr lang="es-MX" sz="1400" dirty="0" err="1" smtClean="0"/>
              <a:t>is</a:t>
            </a:r>
            <a:r>
              <a:rPr lang="es-MX" sz="1400" dirty="0" smtClean="0"/>
              <a:t> </a:t>
            </a:r>
            <a:r>
              <a:rPr lang="es-MX" sz="1400" dirty="0" err="1" smtClean="0"/>
              <a:t>not</a:t>
            </a:r>
            <a:r>
              <a:rPr lang="es-MX" sz="1400" dirty="0" smtClean="0"/>
              <a:t> </a:t>
            </a:r>
            <a:r>
              <a:rPr lang="es-MX" sz="1400" dirty="0" err="1" smtClean="0"/>
              <a:t>necessary</a:t>
            </a:r>
            <a:r>
              <a:rPr lang="es-MX" sz="1400" dirty="0" smtClean="0"/>
              <a:t> </a:t>
            </a:r>
            <a:r>
              <a:rPr lang="es-MX" sz="1400" dirty="0" err="1" smtClean="0"/>
              <a:t>to</a:t>
            </a:r>
            <a:r>
              <a:rPr lang="es-MX" sz="1400" dirty="0" smtClean="0"/>
              <a:t> </a:t>
            </a:r>
            <a:r>
              <a:rPr lang="es-MX" sz="1400" dirty="0" err="1" smtClean="0"/>
              <a:t>be</a:t>
            </a:r>
            <a:r>
              <a:rPr lang="es-MX" sz="1400" dirty="0" smtClean="0"/>
              <a:t> holding </a:t>
            </a:r>
            <a:r>
              <a:rPr lang="es-MX" sz="1400" dirty="0" err="1" smtClean="0"/>
              <a:t>one</a:t>
            </a:r>
            <a:r>
              <a:rPr lang="es-MX" sz="1400" dirty="0" smtClean="0"/>
              <a:t> in </a:t>
            </a:r>
            <a:r>
              <a:rPr lang="es-MX" sz="1400" dirty="0" err="1" smtClean="0"/>
              <a:t>one's</a:t>
            </a:r>
            <a:r>
              <a:rPr lang="es-MX" sz="1400" dirty="0" smtClean="0"/>
              <a:t> </a:t>
            </a:r>
            <a:r>
              <a:rPr lang="es-MX" sz="1400" dirty="0" err="1" smtClean="0"/>
              <a:t>hand</a:t>
            </a:r>
            <a:r>
              <a:rPr lang="es-MX" sz="1400" dirty="0" smtClean="0"/>
              <a:t>): "</a:t>
            </a:r>
            <a:r>
              <a:rPr lang="es-MX" sz="1400" i="1" dirty="0" smtClean="0"/>
              <a:t> Ndi</a:t>
            </a:r>
            <a:r>
              <a:rPr lang="es-MX" sz="1400" i="1" baseline="30000" dirty="0" smtClean="0"/>
              <a:t>3</a:t>
            </a:r>
            <a:r>
              <a:rPr lang="es-MX" sz="1400" i="1" dirty="0" smtClean="0"/>
              <a:t>ki</a:t>
            </a:r>
            <a:r>
              <a:rPr lang="es-MX" sz="1400" i="1" baseline="30000" dirty="0" smtClean="0"/>
              <a:t>4</a:t>
            </a:r>
            <a:r>
              <a:rPr lang="es-MX" sz="1400" i="1" dirty="0" smtClean="0"/>
              <a:t>bi</a:t>
            </a:r>
            <a:r>
              <a:rPr lang="es-MX" sz="1400" i="1" baseline="30000" dirty="0" smtClean="0"/>
              <a:t>4</a:t>
            </a:r>
            <a:r>
              <a:rPr lang="es-MX" sz="1400" i="1" dirty="0" smtClean="0"/>
              <a:t>, ndi</a:t>
            </a:r>
            <a:r>
              <a:rPr lang="es-MX" sz="1400" i="1" baseline="30000" dirty="0" smtClean="0"/>
              <a:t>3</a:t>
            </a:r>
            <a:r>
              <a:rPr lang="es-MX" sz="1400" i="1" dirty="0" smtClean="0"/>
              <a:t>ki</a:t>
            </a:r>
            <a:r>
              <a:rPr lang="es-MX" sz="1400" i="1" baseline="30000" dirty="0" smtClean="0"/>
              <a:t>4</a:t>
            </a:r>
            <a:r>
              <a:rPr lang="es-MX" sz="1400" i="1" dirty="0" smtClean="0"/>
              <a:t>bi</a:t>
            </a:r>
            <a:r>
              <a:rPr lang="es-MX" sz="1400" i="1" baseline="30000" dirty="0" smtClean="0"/>
              <a:t>4</a:t>
            </a:r>
            <a:r>
              <a:rPr lang="es-MX" sz="1400" i="1" dirty="0" smtClean="0"/>
              <a:t> </a:t>
            </a:r>
            <a:r>
              <a:rPr lang="es-MX" sz="1400" i="1" dirty="0" err="1" smtClean="0"/>
              <a:t>remove</a:t>
            </a:r>
            <a:r>
              <a:rPr lang="es-MX" sz="1400" i="1" dirty="0" smtClean="0"/>
              <a:t> </a:t>
            </a:r>
            <a:r>
              <a:rPr lang="es-MX" sz="1400" i="1" dirty="0" err="1" smtClean="0"/>
              <a:t>the</a:t>
            </a:r>
            <a:r>
              <a:rPr lang="es-MX" sz="1400" i="1" dirty="0" smtClean="0"/>
              <a:t> </a:t>
            </a:r>
            <a:r>
              <a:rPr lang="es-MX" sz="1400" i="1" dirty="0" err="1" smtClean="0"/>
              <a:t>dirt</a:t>
            </a:r>
            <a:r>
              <a:rPr lang="es-MX" sz="1400" i="1" dirty="0" smtClean="0"/>
              <a:t> </a:t>
            </a:r>
            <a:r>
              <a:rPr lang="es-MX" sz="1400" i="1" dirty="0" err="1" smtClean="0"/>
              <a:t>from</a:t>
            </a:r>
            <a:r>
              <a:rPr lang="es-MX" sz="1400" i="1" dirty="0" smtClean="0"/>
              <a:t> </a:t>
            </a:r>
            <a:r>
              <a:rPr lang="es-MX" sz="1400" i="1" dirty="0" err="1" smtClean="0"/>
              <a:t>the</a:t>
            </a:r>
            <a:r>
              <a:rPr lang="es-MX" sz="1400" i="1" dirty="0" smtClean="0"/>
              <a:t> </a:t>
            </a:r>
            <a:r>
              <a:rPr lang="es-MX" sz="1400" i="1" dirty="0" err="1" smtClean="0"/>
              <a:t>eye</a:t>
            </a:r>
            <a:r>
              <a:rPr lang="es-MX" sz="1400" i="1" dirty="0" smtClean="0"/>
              <a:t> of my </a:t>
            </a:r>
            <a:r>
              <a:rPr lang="es-MX" sz="1400" i="1" dirty="0" err="1" smtClean="0"/>
              <a:t>child</a:t>
            </a:r>
            <a:r>
              <a:rPr lang="es-MX" sz="1400" i="1" dirty="0" smtClean="0"/>
              <a:t> and </a:t>
            </a:r>
            <a:r>
              <a:rPr lang="es-MX" sz="1400" i="1" dirty="0" err="1" smtClean="0"/>
              <a:t>if</a:t>
            </a:r>
            <a:r>
              <a:rPr lang="es-MX" sz="1400" i="1" dirty="0" smtClean="0"/>
              <a:t> </a:t>
            </a:r>
            <a:r>
              <a:rPr lang="es-MX" sz="1400" i="1" dirty="0" err="1" smtClean="0"/>
              <a:t>you</a:t>
            </a:r>
            <a:r>
              <a:rPr lang="es-MX" sz="1400" i="1" dirty="0" smtClean="0"/>
              <a:t> do I </a:t>
            </a:r>
            <a:r>
              <a:rPr lang="es-MX" sz="1400" i="1" dirty="0" err="1" smtClean="0"/>
              <a:t>will</a:t>
            </a:r>
            <a:r>
              <a:rPr lang="es-MX" sz="1400" i="1" dirty="0" smtClean="0"/>
              <a:t> </a:t>
            </a:r>
            <a:r>
              <a:rPr lang="es-MX" sz="1400" i="1" dirty="0" err="1" smtClean="0"/>
              <a:t>give</a:t>
            </a:r>
            <a:r>
              <a:rPr lang="es-MX" sz="1400" i="1" dirty="0" smtClean="0"/>
              <a:t> </a:t>
            </a:r>
            <a:r>
              <a:rPr lang="es-MX" sz="1400" i="1" dirty="0" err="1" smtClean="0"/>
              <a:t>you</a:t>
            </a:r>
            <a:r>
              <a:rPr lang="es-MX" sz="1400" i="1" dirty="0" smtClean="0"/>
              <a:t> </a:t>
            </a:r>
            <a:r>
              <a:rPr lang="es-MX" sz="1400" i="1" dirty="0" err="1" smtClean="0"/>
              <a:t>some</a:t>
            </a:r>
            <a:r>
              <a:rPr lang="es-MX" sz="1400" i="1" dirty="0" smtClean="0"/>
              <a:t> </a:t>
            </a:r>
            <a:r>
              <a:rPr lang="es-MX" sz="1400" i="1" dirty="0" err="1" smtClean="0"/>
              <a:t>old</a:t>
            </a:r>
            <a:r>
              <a:rPr lang="es-MX" sz="1400" i="1" dirty="0" smtClean="0"/>
              <a:t> </a:t>
            </a:r>
            <a:r>
              <a:rPr lang="es-MX" sz="1400" i="1" dirty="0" err="1" smtClean="0"/>
              <a:t>cloth</a:t>
            </a:r>
            <a:r>
              <a:rPr lang="es-MX" sz="1400" i="1" dirty="0" smtClean="0"/>
              <a:t> </a:t>
            </a:r>
            <a:r>
              <a:rPr lang="es-MX" sz="1400" i="1" dirty="0" err="1" smtClean="0"/>
              <a:t>for</a:t>
            </a:r>
            <a:r>
              <a:rPr lang="es-MX" sz="1400" i="1" dirty="0" smtClean="0"/>
              <a:t> </a:t>
            </a:r>
            <a:r>
              <a:rPr lang="es-MX" sz="1400" i="1" dirty="0" err="1" smtClean="0"/>
              <a:t>your</a:t>
            </a:r>
            <a:r>
              <a:rPr lang="es-MX" sz="1400" i="1" dirty="0" smtClean="0"/>
              <a:t> </a:t>
            </a:r>
            <a:r>
              <a:rPr lang="es-MX" sz="1400" i="1" dirty="0" err="1" smtClean="0"/>
              <a:t>children's</a:t>
            </a:r>
            <a:r>
              <a:rPr lang="es-MX" sz="1400" i="1" dirty="0" smtClean="0"/>
              <a:t> </a:t>
            </a:r>
            <a:r>
              <a:rPr lang="es-MX" sz="1400" i="1" dirty="0" err="1" smtClean="0"/>
              <a:t>diapers</a:t>
            </a:r>
            <a:r>
              <a:rPr lang="es-MX" sz="1400" i="1" dirty="0" smtClean="0"/>
              <a:t>'.</a:t>
            </a:r>
            <a:endParaRPr lang="en-US" sz="1400" dirty="0"/>
          </a:p>
        </p:txBody>
      </p:sp>
      <p:pic>
        <p:nvPicPr>
          <p:cNvPr id="5" name="Picture 4" descr="antlions-03.jpg"/>
          <p:cNvPicPr>
            <a:picLocks noChangeAspect="1"/>
          </p:cNvPicPr>
          <p:nvPr/>
        </p:nvPicPr>
        <p:blipFill>
          <a:blip r:embed="rId2" cstate="print"/>
          <a:stretch>
            <a:fillRect/>
          </a:stretch>
        </p:blipFill>
        <p:spPr>
          <a:xfrm rot="10800000" flipV="1">
            <a:off x="7099300" y="0"/>
            <a:ext cx="2044700" cy="13611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TotalTime>
  <Words>2084</Words>
  <Application>Microsoft Office PowerPoint</Application>
  <PresentationFormat>On-screen Show (4:3)</PresentationFormat>
  <Paragraphs>259</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Comparative ethnobiology A multimedia data portal and metadata standards for integrating traditional ecological knowledge across communities</vt:lpstr>
      <vt:lpstr>DEMCA:  A regional portal for comparative ethnobiology</vt:lpstr>
      <vt:lpstr>Slide 3</vt:lpstr>
      <vt:lpstr>Slide 4</vt:lpstr>
      <vt:lpstr>Data from distinct, disperse yet genetically related linguistic-cultural communities can shed important light on cultural history: the ecology and location of the homelands of the ancestors of these related communities</vt:lpstr>
      <vt:lpstr>Data from distinct, disperse yet genetically related linguistic-cultural communities can also shed important light on the history of language diversification</vt:lpstr>
      <vt:lpstr>Data (particularly word loans, calques, and shared uses and cultural beliefs) from linguistic-cultural communities that are genetically unrelated can shed important light on patterns of migration and contact in prehistoric times.</vt:lpstr>
      <vt:lpstr>Slide 8</vt:lpstr>
      <vt:lpstr> Beliefs about ant lion larva in Mesoamerica </vt:lpstr>
      <vt:lpstr>Indigenous nomenclature: The challenge of standards and nesting relations</vt:lpstr>
      <vt:lpstr>Cognates: Words descending from a common *proto-form (‘ancestor’) </vt:lpstr>
      <vt:lpstr>Linking cognates across genetically related languages</vt:lpstr>
      <vt:lpstr>DNA barcodes, photographic records and “rapid response” ethnobiological research: the utility of Symbiota for matching DNA sequences and photos to ethnographic  data and species identification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ethnobiology: A multimedia data portal and metadata standards for integrating traditional ecological knowledge across communities</dc:title>
  <dc:creator>Jonathan Amith</dc:creator>
  <cp:lastModifiedBy>Jonathan Amith</cp:lastModifiedBy>
  <cp:revision>238</cp:revision>
  <dcterms:created xsi:type="dcterms:W3CDTF">2019-05-01T11:13:51Z</dcterms:created>
  <dcterms:modified xsi:type="dcterms:W3CDTF">2019-05-03T02:39:17Z</dcterms:modified>
</cp:coreProperties>
</file>