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156751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648" autoAdjust="0"/>
  </p:normalViewPr>
  <p:slideViewPr>
    <p:cSldViewPr snapToGrid="0" snapToObjects="1">
      <p:cViewPr>
        <p:scale>
          <a:sx n="54" d="100"/>
          <a:sy n="54" d="100"/>
        </p:scale>
        <p:origin x="-1096" y="880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AA3E0-012C-564A-9FA5-A8F5D9F07F62}" type="datetimeFigureOut">
              <a:t>4/1/13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31E08-1A59-4F42-8ECA-93B3CD15D5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8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31E08-1A59-4F42-8ECA-93B3CD15D54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6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1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919310" y="2814321"/>
            <a:ext cx="26660477" cy="599186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26459" y="2814321"/>
            <a:ext cx="79444213" cy="59918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7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14102082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9301483"/>
            <a:ext cx="27980640" cy="48005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0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6457" y="16388081"/>
            <a:ext cx="53052343" cy="4634484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27442" y="16388081"/>
            <a:ext cx="53052347" cy="4634484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7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2"/>
            <a:ext cx="14544677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5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7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4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1"/>
            <a:ext cx="29626560" cy="14483082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E073-09FA-494B-B560-012D3EF5F842}" type="datetimeFigureOut">
              <a:rPr lang="en-US" smtClean="0"/>
              <a:t>4/1/13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BB3A1-0C5D-834B-A901-F433A5CB0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4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567510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1567510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7204" indent="-979694" algn="l" defTabSz="156751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776" indent="-783755" algn="l" defTabSz="1567510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86" indent="-783755" algn="l" defTabSz="1567510" rtl="0" eaLnBrk="1" latinLnBrk="0" hangingPunct="1">
        <a:spcBef>
          <a:spcPct val="20000"/>
        </a:spcBef>
        <a:buFont typeface="Arial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796" indent="-783755" algn="l" defTabSz="1567510" rtl="0" eaLnBrk="1" latinLnBrk="0" hangingPunct="1">
        <a:spcBef>
          <a:spcPct val="20000"/>
        </a:spcBef>
        <a:buFont typeface="Arial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30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1567510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156751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emf"/><Relationship Id="rId12" Type="http://schemas.openxmlformats.org/officeDocument/2006/relationships/image" Target="../media/image10.emf"/><Relationship Id="rId13" Type="http://schemas.openxmlformats.org/officeDocument/2006/relationships/image" Target="../media/image11.emf"/><Relationship Id="rId14" Type="http://schemas.openxmlformats.org/officeDocument/2006/relationships/image" Target="../media/image12.emf"/><Relationship Id="rId15" Type="http://schemas.openxmlformats.org/officeDocument/2006/relationships/image" Target="../media/image13.emf"/><Relationship Id="rId16" Type="http://schemas.openxmlformats.org/officeDocument/2006/relationships/image" Target="../media/image14.emf"/><Relationship Id="rId17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Relationship Id="rId4" Type="http://schemas.openxmlformats.org/officeDocument/2006/relationships/image" Target="../media/image2.jpg"/><Relationship Id="rId5" Type="http://schemas.openxmlformats.org/officeDocument/2006/relationships/image" Target="../media/image3.tif"/><Relationship Id="rId6" Type="http://schemas.openxmlformats.org/officeDocument/2006/relationships/image" Target="../media/image4.jpg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subplot_F2_P2F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183" y="18143820"/>
            <a:ext cx="2743200" cy="170285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2899" y="15871459"/>
            <a:ext cx="7456501" cy="567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899" y="346320"/>
            <a:ext cx="32093739" cy="1740137"/>
          </a:xfrm>
        </p:spPr>
        <p:txBody>
          <a:bodyPr>
            <a:normAutofit/>
          </a:bodyPr>
          <a:lstStyle/>
          <a:p>
            <a:r>
              <a:rPr lang="en-US" sz="7800" dirty="0" smtClean="0"/>
              <a:t>Extracting accurate acoustic phonetic data from </a:t>
            </a:r>
            <a:r>
              <a:rPr lang="en-US" sz="7800" smtClean="0"/>
              <a:t>inaccurate alignment</a:t>
            </a:r>
            <a:endParaRPr lang="en-US" sz="7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6528" y="1823359"/>
            <a:ext cx="23042880" cy="149230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Christian DiCanio</a:t>
            </a:r>
            <a:r>
              <a:rPr lang="en-US" sz="3200" baseline="30000" dirty="0" smtClean="0">
                <a:solidFill>
                  <a:schemeClr val="tx1"/>
                </a:solidFill>
              </a:rPr>
              <a:t>1</a:t>
            </a:r>
            <a:r>
              <a:rPr lang="en-US" sz="3200" dirty="0" smtClean="0">
                <a:solidFill>
                  <a:schemeClr val="tx1"/>
                </a:solidFill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</a:rPr>
              <a:t>Hosung</a:t>
            </a:r>
            <a:r>
              <a:rPr lang="en-US" sz="3200" dirty="0" smtClean="0">
                <a:solidFill>
                  <a:schemeClr val="tx1"/>
                </a:solidFill>
              </a:rPr>
              <a:t> Nam</a:t>
            </a:r>
            <a:r>
              <a:rPr lang="en-US" sz="3200" baseline="30000" dirty="0" smtClean="0">
                <a:solidFill>
                  <a:schemeClr val="tx1"/>
                </a:solidFill>
              </a:rPr>
              <a:t>1</a:t>
            </a:r>
            <a:r>
              <a:rPr lang="en-US" sz="3200" smtClean="0">
                <a:solidFill>
                  <a:schemeClr val="tx1"/>
                </a:solidFill>
              </a:rPr>
              <a:t>, </a:t>
            </a:r>
            <a:r>
              <a:rPr lang="en-US" sz="3200" smtClean="0">
                <a:solidFill>
                  <a:schemeClr val="tx1"/>
                </a:solidFill>
              </a:rPr>
              <a:t>D. </a:t>
            </a:r>
            <a:r>
              <a:rPr lang="en-US" sz="3200" dirty="0" smtClean="0">
                <a:solidFill>
                  <a:schemeClr val="tx1"/>
                </a:solidFill>
              </a:rPr>
              <a:t>H</a:t>
            </a:r>
            <a:r>
              <a:rPr lang="en-US" sz="3200" smtClean="0">
                <a:solidFill>
                  <a:schemeClr val="tx1"/>
                </a:solidFill>
              </a:rPr>
              <a:t>. </a:t>
            </a:r>
            <a:r>
              <a:rPr lang="en-US" sz="3200" smtClean="0">
                <a:solidFill>
                  <a:schemeClr val="tx1"/>
                </a:solidFill>
              </a:rPr>
              <a:t>Whalen</a:t>
            </a:r>
            <a:r>
              <a:rPr lang="en-US" sz="3200" baseline="30000" smtClean="0">
                <a:solidFill>
                  <a:schemeClr val="tx1"/>
                </a:solidFill>
              </a:rPr>
              <a:t>1,2</a:t>
            </a:r>
            <a:r>
              <a:rPr lang="en-US" sz="3200" smtClean="0">
                <a:solidFill>
                  <a:schemeClr val="tx1"/>
                </a:solidFill>
              </a:rPr>
              <a:t>, </a:t>
            </a:r>
            <a:r>
              <a:rPr lang="en-US" sz="3200" smtClean="0">
                <a:solidFill>
                  <a:schemeClr val="tx1"/>
                </a:solidFill>
              </a:rPr>
              <a:t>Jonathan </a:t>
            </a:r>
            <a:r>
              <a:rPr lang="en-US" sz="3200" smtClean="0">
                <a:solidFill>
                  <a:schemeClr val="tx1"/>
                </a:solidFill>
              </a:rPr>
              <a:t>Amith</a:t>
            </a:r>
            <a:r>
              <a:rPr lang="en-US" sz="3200" baseline="30000" dirty="0">
                <a:solidFill>
                  <a:schemeClr val="tx1"/>
                </a:solidFill>
              </a:rPr>
              <a:t>3</a:t>
            </a:r>
            <a:r>
              <a:rPr lang="en-US" sz="3200" smtClean="0">
                <a:solidFill>
                  <a:schemeClr val="tx1"/>
                </a:solidFill>
              </a:rPr>
              <a:t>, </a:t>
            </a:r>
            <a:r>
              <a:rPr lang="en-US" sz="3200" dirty="0" smtClean="0">
                <a:solidFill>
                  <a:schemeClr val="tx1"/>
                </a:solidFill>
              </a:rPr>
              <a:t>and Rey </a:t>
            </a:r>
            <a:r>
              <a:rPr lang="en-US" sz="3200" smtClean="0">
                <a:solidFill>
                  <a:schemeClr val="tx1"/>
                </a:solidFill>
              </a:rPr>
              <a:t>Castillo </a:t>
            </a:r>
            <a:r>
              <a:rPr lang="en-US" sz="3200" smtClean="0">
                <a:solidFill>
                  <a:schemeClr val="tx1"/>
                </a:solidFill>
              </a:rPr>
              <a:t>García</a:t>
            </a:r>
            <a:r>
              <a:rPr lang="en-US" sz="3200" baseline="30000" dirty="0">
                <a:solidFill>
                  <a:schemeClr val="tx1"/>
                </a:solidFill>
              </a:rPr>
              <a:t>4</a:t>
            </a:r>
            <a:endParaRPr lang="en-US" sz="3200" baseline="30000" dirty="0" smtClean="0">
              <a:solidFill>
                <a:schemeClr val="tx1"/>
              </a:solidFill>
            </a:endParaRPr>
          </a:p>
          <a:p>
            <a:r>
              <a:rPr lang="en-US" sz="3200" smtClean="0">
                <a:solidFill>
                  <a:schemeClr val="tx1"/>
                </a:solidFill>
              </a:rPr>
              <a:t>1. Haskins </a:t>
            </a:r>
            <a:r>
              <a:rPr lang="en-US" sz="3200" dirty="0" smtClean="0">
                <a:solidFill>
                  <a:schemeClr val="tx1"/>
                </a:solidFill>
              </a:rPr>
              <a:t>Laboratories</a:t>
            </a:r>
            <a:r>
              <a:rPr lang="en-US" sz="3200" smtClean="0">
                <a:solidFill>
                  <a:schemeClr val="tx1"/>
                </a:solidFill>
              </a:rPr>
              <a:t>, </a:t>
            </a:r>
            <a:r>
              <a:rPr lang="en-US" sz="3200" smtClean="0">
                <a:solidFill>
                  <a:schemeClr val="tx1"/>
                </a:solidFill>
              </a:rPr>
              <a:t>2. City University of New York 3. </a:t>
            </a:r>
            <a:r>
              <a:rPr lang="en-US" sz="3200" dirty="0" smtClean="0">
                <a:solidFill>
                  <a:schemeClr val="tx1"/>
                </a:solidFill>
              </a:rPr>
              <a:t>Gettysburg </a:t>
            </a:r>
            <a:r>
              <a:rPr lang="en-US" sz="3200" smtClean="0">
                <a:solidFill>
                  <a:schemeClr val="tx1"/>
                </a:solidFill>
              </a:rPr>
              <a:t>College </a:t>
            </a:r>
            <a:endParaRPr lang="en-US" sz="3200" smtClean="0">
              <a:solidFill>
                <a:schemeClr val="tx1"/>
              </a:solidFill>
            </a:endParaRPr>
          </a:p>
          <a:p>
            <a:r>
              <a:rPr lang="en-US" sz="3200" smtClean="0">
                <a:solidFill>
                  <a:schemeClr val="tx1"/>
                </a:solidFill>
              </a:rPr>
              <a:t>4. </a:t>
            </a:r>
            <a:r>
              <a:rPr lang="en-US" sz="3200" dirty="0" err="1" smtClean="0">
                <a:solidFill>
                  <a:schemeClr val="tx1"/>
                </a:solidFill>
              </a:rPr>
              <a:t>Secretaria</a:t>
            </a:r>
            <a:r>
              <a:rPr lang="en-US" sz="3200" dirty="0" smtClean="0">
                <a:solidFill>
                  <a:schemeClr val="tx1"/>
                </a:solidFill>
              </a:rPr>
              <a:t> de </a:t>
            </a:r>
            <a:r>
              <a:rPr lang="en-US" sz="3200" err="1" smtClean="0">
                <a:solidFill>
                  <a:schemeClr val="tx1"/>
                </a:solidFill>
              </a:rPr>
              <a:t>Educación</a:t>
            </a:r>
            <a:r>
              <a:rPr lang="en-US" sz="3200" smtClean="0">
                <a:solidFill>
                  <a:schemeClr val="tx1"/>
                </a:solidFill>
              </a:rPr>
              <a:t> Pública (SEP), </a:t>
            </a:r>
            <a:r>
              <a:rPr lang="en-US" sz="3200" dirty="0" smtClean="0">
                <a:solidFill>
                  <a:schemeClr val="tx1"/>
                </a:solidFill>
              </a:rPr>
              <a:t>Guerrero, Mexico.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 descr="Haski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42" y="2459463"/>
            <a:ext cx="5009322" cy="1119299"/>
          </a:xfrm>
          <a:prstGeom prst="rect">
            <a:avLst/>
          </a:prstGeom>
        </p:spPr>
      </p:pic>
      <p:pic>
        <p:nvPicPr>
          <p:cNvPr id="7" name="Picture 6" descr="nsf1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4290" y="1813280"/>
            <a:ext cx="2109216" cy="2121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899" y="3934687"/>
            <a:ext cx="32093739" cy="17615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2899" y="3944848"/>
            <a:ext cx="7456501" cy="558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" y="4033520"/>
            <a:ext cx="7294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I. </a:t>
            </a:r>
            <a:r>
              <a:rPr lang="en-US" sz="3600" smtClean="0"/>
              <a:t>Phonetics &amp; endangered languages</a:t>
            </a:r>
          </a:p>
          <a:p>
            <a:endParaRPr lang="en-US" sz="1800" smtClean="0"/>
          </a:p>
          <a:p>
            <a:pPr marL="514350" indent="-514350">
              <a:buAutoNum type="arabicPeriod"/>
            </a:pPr>
            <a:r>
              <a:rPr lang="en-US" sz="3200" smtClean="0"/>
              <a:t>Endangered language documentation projects involve 30</a:t>
            </a:r>
            <a:r>
              <a:rPr lang="en-US" sz="3200" baseline="30000" smtClean="0"/>
              <a:t>+</a:t>
            </a:r>
            <a:r>
              <a:rPr lang="en-US" sz="3200" smtClean="0"/>
              <a:t> hours of speech.</a:t>
            </a:r>
          </a:p>
          <a:p>
            <a:pPr marL="514350" indent="-514350">
              <a:buAutoNum type="arabicPeriod"/>
            </a:pPr>
            <a:r>
              <a:rPr lang="en-US" sz="3200" smtClean="0"/>
              <a:t>Vitality of corpora is dependent on accessibility to researchers and the community.</a:t>
            </a:r>
          </a:p>
          <a:p>
            <a:pPr marL="514350" indent="-514350">
              <a:buAutoNum type="arabicPeriod"/>
            </a:pPr>
            <a:r>
              <a:rPr lang="en-US" sz="3200" smtClean="0"/>
              <a:t>Extracting phonetic data from these corpora is arduous. Is there an easier way to segment the data? </a:t>
            </a:r>
            <a:endParaRPr lang="en-US" sz="3200" smtClean="0"/>
          </a:p>
          <a:p>
            <a:pPr marL="514350" indent="-514350">
              <a:buAutoNum type="arabicPeriod"/>
            </a:pPr>
            <a:r>
              <a:rPr lang="en-US" sz="3200" smtClean="0"/>
              <a:t>How much data is enough?</a:t>
            </a:r>
            <a:endParaRPr lang="en-US" sz="3200"/>
          </a:p>
        </p:txBody>
      </p:sp>
      <p:sp>
        <p:nvSpPr>
          <p:cNvPr id="16" name="Rectangle 15"/>
          <p:cNvSpPr/>
          <p:nvPr/>
        </p:nvSpPr>
        <p:spPr>
          <a:xfrm>
            <a:off x="442899" y="9528988"/>
            <a:ext cx="7456501" cy="6346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" y="9677400"/>
            <a:ext cx="71170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II. Forced alignment (</a:t>
            </a:r>
            <a:r>
              <a:rPr lang="en-US" sz="3600" b="1"/>
              <a:t>FA</a:t>
            </a:r>
            <a:r>
              <a:rPr lang="en-US" sz="3600"/>
              <a:t>)</a:t>
            </a:r>
            <a:endParaRPr lang="en-US" sz="1800"/>
          </a:p>
          <a:p>
            <a:endParaRPr lang="en-US" sz="1800"/>
          </a:p>
          <a:p>
            <a:pPr marL="514350" indent="-514350">
              <a:buAutoNum type="arabicPeriod"/>
            </a:pPr>
            <a:r>
              <a:rPr lang="en-US" sz="3200"/>
              <a:t>Automatically segments speech.</a:t>
            </a:r>
            <a:endParaRPr lang="en-US" sz="3600"/>
          </a:p>
          <a:p>
            <a:pPr marL="514350" indent="-514350">
              <a:buAutoNum type="arabicPeriod"/>
            </a:pPr>
            <a:r>
              <a:rPr lang="en-US" sz="3200"/>
              <a:t>Usually language-specific and trained on large corpus, it requires a lexicon of words, a transcription of the speech signal, and the speech signal itself.</a:t>
            </a:r>
          </a:p>
          <a:p>
            <a:pPr marL="514350" indent="-514350">
              <a:buAutoNum type="arabicPeriod"/>
            </a:pPr>
            <a:r>
              <a:rPr lang="en-US" sz="3200"/>
              <a:t>The training data is used to build HMMs for the acoustic signature of each phone. The FA system then uses its internal model to predict where boundaries between phones occur.</a:t>
            </a:r>
          </a:p>
        </p:txBody>
      </p:sp>
      <p:pic>
        <p:nvPicPr>
          <p:cNvPr id="6" name="Picture 5" descr="forced_alignme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7347413"/>
            <a:ext cx="6870700" cy="28125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080137" y="3944848"/>
            <a:ext cx="7456501" cy="558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078522" y="9525000"/>
            <a:ext cx="7441405" cy="6346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" y="15905145"/>
            <a:ext cx="729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Input: sound file, transcription /sata/, and “lexicon” containing coding of transcription, e.g. /sata</a:t>
            </a:r>
            <a:r>
              <a:rPr lang="en-US" sz="2800" smtClean="0"/>
              <a:t>/ = SSAATTAA</a:t>
            </a:r>
            <a:r>
              <a:rPr lang="en-US" sz="280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898" y="20335498"/>
            <a:ext cx="7456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With alignment done, Praat scripts can be used to extract acoustic data.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080137" y="15874170"/>
            <a:ext cx="7456501" cy="56758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238958" y="4062020"/>
            <a:ext cx="72948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III. </a:t>
            </a:r>
            <a:r>
              <a:rPr lang="en-US" sz="3600" smtClean="0"/>
              <a:t>Yoloxóchitl Mixtec</a:t>
            </a:r>
            <a:endParaRPr lang="en-US" sz="1800"/>
          </a:p>
          <a:p>
            <a:endParaRPr lang="en-US" sz="1800" smtClean="0"/>
          </a:p>
          <a:p>
            <a:pPr marL="514350" indent="-514350">
              <a:buAutoNum type="arabicPeriod"/>
            </a:pPr>
            <a:r>
              <a:rPr lang="en-US" sz="3200" smtClean="0"/>
              <a:t>Endangered Mixtec variant spoken in Guerrero, Mexico.</a:t>
            </a:r>
          </a:p>
          <a:p>
            <a:pPr marL="514350" indent="-514350">
              <a:buAutoNum type="arabicPeriod"/>
            </a:pPr>
            <a:r>
              <a:rPr lang="en-US" sz="3200" smtClean="0"/>
              <a:t>Large-scale documentation project with 100</a:t>
            </a:r>
            <a:r>
              <a:rPr lang="en-US" sz="3200" baseline="30000" smtClean="0"/>
              <a:t>+</a:t>
            </a:r>
            <a:r>
              <a:rPr lang="en-US" sz="3200" smtClean="0"/>
              <a:t> hours of transcribed texts; phonetic/phonological studies (Castillo-García 2007,  DiCanio et al. 2012).</a:t>
            </a:r>
          </a:p>
          <a:p>
            <a:pPr marL="514350" indent="-514350">
              <a:buAutoNum type="arabicPeriod"/>
            </a:pPr>
            <a:r>
              <a:rPr lang="en-US" sz="3200" smtClean="0"/>
              <a:t>Corpus = 261 words in isolation x 6 reps x 10 speakers = 15,660 tokens (monosyllables &amp; disyllables).</a:t>
            </a:r>
            <a:endParaRPr lang="en-US" sz="3200"/>
          </a:p>
        </p:txBody>
      </p:sp>
      <p:sp>
        <p:nvSpPr>
          <p:cNvPr id="23" name="TextBox 22"/>
          <p:cNvSpPr txBox="1"/>
          <p:nvPr/>
        </p:nvSpPr>
        <p:spPr>
          <a:xfrm>
            <a:off x="25238958" y="9677400"/>
            <a:ext cx="7117080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IV. Phonological system</a:t>
            </a:r>
            <a:endParaRPr lang="en-US" sz="3200"/>
          </a:p>
          <a:p>
            <a:endParaRPr lang="en-US" sz="1800"/>
          </a:p>
          <a:p>
            <a:pPr marL="514350" indent="-514350">
              <a:buAutoNum type="arabicPeriod"/>
            </a:pPr>
            <a:r>
              <a:rPr lang="en-US" sz="2800"/>
              <a:t>Small consonant inventory but large tonal inventory. 4 levels or 5 contours possible on a single mora.</a:t>
            </a:r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endParaRPr lang="en-US" sz="2800"/>
          </a:p>
          <a:p>
            <a:pPr marL="514350" indent="-514350">
              <a:buAutoNum type="arabicPeriod"/>
            </a:pPr>
            <a:r>
              <a:rPr lang="en-US" sz="2800"/>
              <a:t>Open, simple syllables. Words are maximally trimoraic (CVCVCV, CVCVV) and minimally bimoraic (CVCV, CVV).</a:t>
            </a:r>
          </a:p>
        </p:txBody>
      </p:sp>
      <p:pic>
        <p:nvPicPr>
          <p:cNvPr id="26" name="Picture 25" descr="YM_consonant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391" y="12404877"/>
            <a:ext cx="5829300" cy="1955800"/>
          </a:xfrm>
          <a:prstGeom prst="rect">
            <a:avLst/>
          </a:prstGeom>
        </p:spPr>
      </p:pic>
      <p:pic>
        <p:nvPicPr>
          <p:cNvPr id="27" name="Picture 26" descr="YM_vowel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891" y="11473265"/>
            <a:ext cx="2463800" cy="787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5238958" y="15992580"/>
            <a:ext cx="711708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V. Forced alignment</a:t>
            </a:r>
          </a:p>
          <a:p>
            <a:endParaRPr lang="en-US" sz="2800"/>
          </a:p>
          <a:p>
            <a:pPr marL="742950" indent="-742950">
              <a:buAutoNum type="arabicPeriod"/>
            </a:pPr>
            <a:r>
              <a:rPr lang="en-US" sz="2800"/>
              <a:t>Compared accuracy of FA to hand-labelled data using P2FA and hm-Align</a:t>
            </a:r>
          </a:p>
          <a:p>
            <a:pPr marL="742950" indent="-742950">
              <a:buAutoNum type="arabicPeriod"/>
            </a:pPr>
            <a:r>
              <a:rPr lang="en-US" sz="2800"/>
              <a:t>P2FA (Yuan &amp; Liberman 2008, 2009) uses GMM-based monophone-HMMs trained using the SCOTUS corpus; phonemic.</a:t>
            </a:r>
          </a:p>
          <a:p>
            <a:pPr marL="742950" indent="-742950">
              <a:buAutoNum type="arabicPeriod"/>
            </a:pPr>
            <a:r>
              <a:rPr lang="en-US" sz="2800"/>
              <a:t>hm-Align (Bunnell et al. 2005) uses a set of </a:t>
            </a:r>
            <a:r>
              <a:rPr lang="en-US" sz="2800" smtClean="0"/>
              <a:t>discrete </a:t>
            </a:r>
            <a:r>
              <a:rPr lang="en-US" sz="2800" smtClean="0"/>
              <a:t>monophone </a:t>
            </a:r>
            <a:r>
              <a:rPr lang="en-US" sz="2800"/>
              <a:t>HMMs trained on data from the TIMIT corpus (Garofolo et al. 1993</a:t>
            </a:r>
            <a:r>
              <a:rPr lang="en-US" sz="2800" smtClean="0"/>
              <a:t>); allophonic.</a:t>
            </a:r>
            <a:endParaRPr lang="en-US" sz="2800"/>
          </a:p>
        </p:txBody>
      </p:sp>
      <p:sp>
        <p:nvSpPr>
          <p:cNvPr id="31" name="TextBox 30"/>
          <p:cNvSpPr txBox="1"/>
          <p:nvPr/>
        </p:nvSpPr>
        <p:spPr>
          <a:xfrm>
            <a:off x="8202408" y="4033520"/>
            <a:ext cx="1687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VI. Results: how accurate is FA with </a:t>
            </a:r>
          </a:p>
          <a:p>
            <a:r>
              <a:rPr lang="en-US" sz="4800"/>
              <a:t>Yoloxóchitl Mixtec data?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02407" y="9799592"/>
            <a:ext cx="16874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VII. Results: how accurate are the </a:t>
            </a:r>
          </a:p>
          <a:p>
            <a:r>
              <a:rPr lang="en-US" sz="4800"/>
              <a:t>extracted acoustic measures?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2407" y="17465959"/>
            <a:ext cx="16913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VIII. Results: how much data is needed </a:t>
            </a:r>
            <a:r>
              <a:rPr lang="en-US" sz="4800" smtClean="0"/>
              <a:t>to </a:t>
            </a:r>
            <a:r>
              <a:rPr lang="en-US" sz="4800"/>
              <a:t>approximate the mean?</a:t>
            </a:r>
          </a:p>
        </p:txBody>
      </p:sp>
      <p:pic>
        <p:nvPicPr>
          <p:cNvPr id="36" name="Picture 35" descr="results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09" y="7125738"/>
            <a:ext cx="4698892" cy="2403250"/>
          </a:xfrm>
          <a:prstGeom prst="rect">
            <a:avLst/>
          </a:prstGeom>
        </p:spPr>
      </p:pic>
      <p:pic>
        <p:nvPicPr>
          <p:cNvPr id="38" name="Picture 37" descr="2_Agreement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995" y="4140996"/>
            <a:ext cx="6334228" cy="7111536"/>
          </a:xfrm>
          <a:prstGeom prst="rect">
            <a:avLst/>
          </a:prstGeom>
        </p:spPr>
      </p:pic>
      <p:pic>
        <p:nvPicPr>
          <p:cNvPr id="39" name="Picture 38" descr="Vowels_monosyllable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07" y="11599225"/>
            <a:ext cx="9543785" cy="5748188"/>
          </a:xfrm>
          <a:prstGeom prst="rect">
            <a:avLst/>
          </a:prstGeom>
        </p:spPr>
      </p:pic>
      <p:pic>
        <p:nvPicPr>
          <p:cNvPr id="41" name="Picture 40" descr="Rising_tones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352" y="11094659"/>
            <a:ext cx="6738031" cy="673803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02408" y="5817142"/>
            <a:ext cx="8295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Better agreement between hand-labelling and hm-Align than between hand-labelling and P2FA.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307869" y="7125738"/>
            <a:ext cx="4637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Agreement is typically 70-90% at 20 ms or better for </a:t>
            </a:r>
            <a:r>
              <a:rPr lang="en-US" sz="3200" smtClean="0"/>
              <a:t>other FA models </a:t>
            </a:r>
            <a:r>
              <a:rPr lang="en-US" sz="3200"/>
              <a:t>(Malfrère et al. 2003). Does this matter?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48150" y="2475964"/>
            <a:ext cx="20561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Funded by</a:t>
            </a:r>
            <a:endParaRPr lang="en-US" sz="3200"/>
          </a:p>
        </p:txBody>
      </p:sp>
      <p:pic>
        <p:nvPicPr>
          <p:cNvPr id="24" name="Picture 23" descr="F1_accuracy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25" y="18455405"/>
            <a:ext cx="5299188" cy="3017520"/>
          </a:xfrm>
          <a:prstGeom prst="rect">
            <a:avLst/>
          </a:prstGeom>
        </p:spPr>
      </p:pic>
      <p:pic>
        <p:nvPicPr>
          <p:cNvPr id="29" name="Picture 28" descr="F2_accuracy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760" y="18455405"/>
            <a:ext cx="5299189" cy="3017520"/>
          </a:xfrm>
          <a:prstGeom prst="rect">
            <a:avLst/>
          </a:prstGeom>
        </p:spPr>
      </p:pic>
      <p:pic>
        <p:nvPicPr>
          <p:cNvPr id="40" name="Picture 39" descr="subplot_F1_P2FA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613" y="18237421"/>
            <a:ext cx="2834640" cy="1666015"/>
          </a:xfrm>
          <a:prstGeom prst="rect">
            <a:avLst/>
          </a:prstGeom>
        </p:spPr>
      </p:pic>
      <p:pic>
        <p:nvPicPr>
          <p:cNvPr id="42" name="Picture 41" descr="subplot_F1_hmAlign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613" y="19877348"/>
            <a:ext cx="2834640" cy="1666015"/>
          </a:xfrm>
          <a:prstGeom prst="rect">
            <a:avLst/>
          </a:prstGeom>
        </p:spPr>
      </p:pic>
      <p:pic>
        <p:nvPicPr>
          <p:cNvPr id="48" name="Picture 47" descr="subplot_F2_hmAlign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183" y="19829566"/>
            <a:ext cx="2743200" cy="17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36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6909</TotalTime>
  <Words>501</Words>
  <Application>Microsoft Macintosh PowerPoint</Application>
  <PresentationFormat>Custom</PresentationFormat>
  <Paragraphs>46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Extracting accurate acoustic phonetic data from inaccurate alignment</vt:lpstr>
    </vt:vector>
  </TitlesOfParts>
  <Company>Haskins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Extracting accurate acoustic phonetic data from inaccurate alignment</dc:title>
  <dc:creator>Endangered Languages</dc:creator>
  <cp:lastModifiedBy>Endangered Languages</cp:lastModifiedBy>
  <cp:revision>65</cp:revision>
  <dcterms:created xsi:type="dcterms:W3CDTF">2013-03-26T16:23:14Z</dcterms:created>
  <dcterms:modified xsi:type="dcterms:W3CDTF">2013-04-01T18:17:20Z</dcterms:modified>
</cp:coreProperties>
</file>